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3" r:id="rId3"/>
    <p:sldId id="261" r:id="rId4"/>
    <p:sldId id="262" r:id="rId5"/>
    <p:sldId id="265" r:id="rId6"/>
    <p:sldId id="275" r:id="rId7"/>
    <p:sldId id="266" r:id="rId8"/>
    <p:sldId id="282" r:id="rId9"/>
    <p:sldId id="267" r:id="rId10"/>
    <p:sldId id="276" r:id="rId11"/>
    <p:sldId id="258" r:id="rId12"/>
    <p:sldId id="259" r:id="rId13"/>
    <p:sldId id="263" r:id="rId14"/>
    <p:sldId id="281" r:id="rId15"/>
    <p:sldId id="260" r:id="rId16"/>
    <p:sldId id="277" r:id="rId17"/>
    <p:sldId id="279" r:id="rId18"/>
    <p:sldId id="269" r:id="rId19"/>
    <p:sldId id="280" r:id="rId20"/>
    <p:sldId id="288" r:id="rId21"/>
    <p:sldId id="289" r:id="rId22"/>
    <p:sldId id="290" r:id="rId23"/>
    <p:sldId id="291" r:id="rId24"/>
    <p:sldId id="271" r:id="rId25"/>
    <p:sldId id="272" r:id="rId26"/>
    <p:sldId id="273" r:id="rId27"/>
    <p:sldId id="285"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3" d="100"/>
          <a:sy n="83"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2F703-3A0C-4B76-842C-5B4F959ED0CC}" type="datetimeFigureOut">
              <a:rPr lang="en-IN" smtClean="0"/>
              <a:t>25-04-2023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429E0-14D6-480F-BED7-45FFD87FF9AB}" type="slidenum">
              <a:rPr lang="en-IN" smtClean="0"/>
              <a:t>‹#›</a:t>
            </a:fld>
            <a:endParaRPr lang="en-IN"/>
          </a:p>
        </p:txBody>
      </p:sp>
    </p:spTree>
    <p:extLst>
      <p:ext uri="{BB962C8B-B14F-4D97-AF65-F5344CB8AC3E}">
        <p14:creationId xmlns:p14="http://schemas.microsoft.com/office/powerpoint/2010/main" val="429343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DFE7-EE6A-6BFD-9F48-4B2AEF0CCF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50A7115-FA5B-C454-EB5A-CA6D12BA3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190A0D-6612-9387-C5D5-5C48B8E0F597}"/>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F980876E-EB41-D065-1411-FA169DD4BE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08F97A-87B0-3488-C041-F7846651B67A}"/>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3999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D00C-90B8-F52D-2683-055446A0FE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2C010F-7A32-D529-7D01-CB8511EE1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C382C4-E008-9760-45A2-B9CF5AF8E9C6}"/>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2B21C9C1-C7DE-E91E-CC5E-AB9A3E6C0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B5A5D1-4BAA-1FED-565D-D5AFCBBE38FF}"/>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204043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4988EC-1989-1EE7-413E-A8F4114A67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3FB251-1500-A256-7E5F-43B1DC76E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AC6A0E-270D-4710-D564-1BB68A1CA131}"/>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91ED929F-ADFE-25DE-D33E-BDCA4EBE73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770268-E021-2AC2-3A78-7F67934BE5D6}"/>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3657270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3C98-CEAB-4BF1-FE01-DFF331EC67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8DBC98-AA7E-2619-95F7-748FE74F8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39AD7-286C-374D-D968-245195394E2A}"/>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2C06D5EF-B3A1-E5AF-1982-F80F0926B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47048-EB1C-890F-3FD1-06466478ACA5}"/>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189271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B311-1E3B-3FD3-8A50-EBF6AB559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7488DE-D565-4148-06AC-767CF6A10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AFD95C-0628-1B2A-575C-152EFB62CC6B}"/>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56C35498-A3F2-D8A0-8649-874F439DE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8F0D47-83A2-0A89-2EF2-E7F350EC9D35}"/>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213575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362CA-B56A-52D4-A2D2-48D50010B5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293528-D78A-2083-6A5A-198783D0D4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0B62C5-1A76-5E43-9F9A-EEBCD418C9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C206B7-14F8-B2A0-6856-56060B88C235}"/>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6" name="Footer Placeholder 5">
            <a:extLst>
              <a:ext uri="{FF2B5EF4-FFF2-40B4-BE49-F238E27FC236}">
                <a16:creationId xmlns:a16="http://schemas.microsoft.com/office/drawing/2014/main" id="{97807133-DD8C-61B6-F121-6036AA5710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F352C6-42D5-0857-4BDF-A2B832163462}"/>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349040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2DC3-413F-5912-0A5B-08F4EF079A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7F83DD-50DC-D79F-A77A-5A4AAE35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4BBBBB-25A9-7C2C-9035-CBFCE87D9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1EB0F4-3970-4F38-2410-2CCBBA557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A1D1B1-0ECA-4B86-25D2-BE16CA722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EB4F9C-7043-BA52-1A9F-8A31A3553AF3}"/>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8" name="Footer Placeholder 7">
            <a:extLst>
              <a:ext uri="{FF2B5EF4-FFF2-40B4-BE49-F238E27FC236}">
                <a16:creationId xmlns:a16="http://schemas.microsoft.com/office/drawing/2014/main" id="{5829288C-295F-CB1B-42FE-410C1745A1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E78F23-356E-D464-E5D7-A94290D8FB7F}"/>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288208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488E-BB86-5485-04CF-DCFC6D9BEE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57908E-FA2F-39C7-3E74-003102295C26}"/>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4" name="Footer Placeholder 3">
            <a:extLst>
              <a:ext uri="{FF2B5EF4-FFF2-40B4-BE49-F238E27FC236}">
                <a16:creationId xmlns:a16="http://schemas.microsoft.com/office/drawing/2014/main" id="{BFACB32E-A722-B6FD-5730-069CA1DC58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3AB90E-5251-9240-2060-F59D3ADB937A}"/>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128218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3A944-BE47-9B38-571F-35BB6C30DBF0}"/>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3" name="Footer Placeholder 2">
            <a:extLst>
              <a:ext uri="{FF2B5EF4-FFF2-40B4-BE49-F238E27FC236}">
                <a16:creationId xmlns:a16="http://schemas.microsoft.com/office/drawing/2014/main" id="{0EEBB03E-D5D9-D4C3-CE78-7835506151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EF25AC-364C-3BDD-ED44-DE98FB3286DE}"/>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65605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87E9-A34C-7130-A054-B7568DCC8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F2C28B-3DD9-A45C-585D-EED1E2E51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31068C-F97C-CA58-1089-487C683BD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A1C220-AC73-0858-031D-33AD5493FC79}"/>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6" name="Footer Placeholder 5">
            <a:extLst>
              <a:ext uri="{FF2B5EF4-FFF2-40B4-BE49-F238E27FC236}">
                <a16:creationId xmlns:a16="http://schemas.microsoft.com/office/drawing/2014/main" id="{460456DF-5BD5-641C-C8AF-53860A765F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563404-C279-0485-6BD6-9DC87A23D1FE}"/>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1217787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E793-FF98-E2E1-B45C-5DE8AD213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6146B2-1261-5F3F-C202-20E03E8CD7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8907EE-CBB6-0271-150C-00AAF3E9E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A5908-A702-D6DB-A00F-C357694EE255}"/>
              </a:ext>
            </a:extLst>
          </p:cNvPr>
          <p:cNvSpPr>
            <a:spLocks noGrp="1"/>
          </p:cNvSpPr>
          <p:nvPr>
            <p:ph type="dt" sz="half" idx="10"/>
          </p:nvPr>
        </p:nvSpPr>
        <p:spPr/>
        <p:txBody>
          <a:bodyPr/>
          <a:lstStyle/>
          <a:p>
            <a:fld id="{D5DC4EB4-ED70-49FB-8850-0103B0B35EC7}" type="datetimeFigureOut">
              <a:rPr lang="en-IN" smtClean="0"/>
              <a:t>25-04-2023</a:t>
            </a:fld>
            <a:endParaRPr lang="en-IN"/>
          </a:p>
        </p:txBody>
      </p:sp>
      <p:sp>
        <p:nvSpPr>
          <p:cNvPr id="6" name="Footer Placeholder 5">
            <a:extLst>
              <a:ext uri="{FF2B5EF4-FFF2-40B4-BE49-F238E27FC236}">
                <a16:creationId xmlns:a16="http://schemas.microsoft.com/office/drawing/2014/main" id="{8F02AF96-7EB5-A646-D54C-FC607C87A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51CD46-E67F-7ACD-847F-40EAC0D72680}"/>
              </a:ext>
            </a:extLst>
          </p:cNvPr>
          <p:cNvSpPr>
            <a:spLocks noGrp="1"/>
          </p:cNvSpPr>
          <p:nvPr>
            <p:ph type="sldNum" sz="quarter" idx="12"/>
          </p:nvPr>
        </p:nvSpPr>
        <p:spPr/>
        <p:txBody>
          <a:bodyPr/>
          <a:lstStyle/>
          <a:p>
            <a:fld id="{B086A007-D8B1-42D5-91BD-B10255285AF1}" type="slidenum">
              <a:rPr lang="en-IN" smtClean="0"/>
              <a:t>‹#›</a:t>
            </a:fld>
            <a:endParaRPr lang="en-IN"/>
          </a:p>
        </p:txBody>
      </p:sp>
    </p:spTree>
    <p:extLst>
      <p:ext uri="{BB962C8B-B14F-4D97-AF65-F5344CB8AC3E}">
        <p14:creationId xmlns:p14="http://schemas.microsoft.com/office/powerpoint/2010/main" val="214170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6B944-088C-B992-174D-B94838F639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B3AB93-0465-F953-F533-7D6444170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5AB48-9C28-AE22-5179-D31627135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C4EB4-ED70-49FB-8850-0103B0B35EC7}" type="datetimeFigureOut">
              <a:rPr lang="en-IN" smtClean="0"/>
              <a:t>25-04-2023</a:t>
            </a:fld>
            <a:endParaRPr lang="en-IN"/>
          </a:p>
        </p:txBody>
      </p:sp>
      <p:sp>
        <p:nvSpPr>
          <p:cNvPr id="5" name="Footer Placeholder 4">
            <a:extLst>
              <a:ext uri="{FF2B5EF4-FFF2-40B4-BE49-F238E27FC236}">
                <a16:creationId xmlns:a16="http://schemas.microsoft.com/office/drawing/2014/main" id="{6C18F4A5-3A5B-8CA5-6639-D9595D883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BAED19-4042-30D0-B198-6A0DD4EBD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86A007-D8B1-42D5-91BD-B10255285AF1}" type="slidenum">
              <a:rPr lang="en-IN" smtClean="0"/>
              <a:t>‹#›</a:t>
            </a:fld>
            <a:endParaRPr lang="en-IN"/>
          </a:p>
        </p:txBody>
      </p:sp>
    </p:spTree>
    <p:extLst>
      <p:ext uri="{BB962C8B-B14F-4D97-AF65-F5344CB8AC3E}">
        <p14:creationId xmlns:p14="http://schemas.microsoft.com/office/powerpoint/2010/main" val="153298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225E-A058-F4F1-AA15-BE58575D2AFA}"/>
              </a:ext>
            </a:extLst>
          </p:cNvPr>
          <p:cNvSpPr>
            <a:spLocks noGrp="1"/>
          </p:cNvSpPr>
          <p:nvPr>
            <p:ph type="ctrTitle"/>
          </p:nvPr>
        </p:nvSpPr>
        <p:spPr/>
        <p:txBody>
          <a:bodyPr>
            <a:noAutofit/>
          </a:bodyPr>
          <a:lstStyle/>
          <a:p>
            <a:r>
              <a:rPr lang="en-US" sz="4800" dirty="0"/>
              <a:t>Fake Currency Detection</a:t>
            </a:r>
            <a:br>
              <a:rPr lang="en-US" sz="2800" dirty="0"/>
            </a:br>
            <a:r>
              <a:rPr lang="en-US" sz="2800" dirty="0"/>
              <a:t>(An Application to detect counterfeit currency)</a:t>
            </a:r>
            <a:endParaRPr lang="en-IN" sz="2800" dirty="0"/>
          </a:p>
        </p:txBody>
      </p:sp>
      <p:sp>
        <p:nvSpPr>
          <p:cNvPr id="3" name="Subtitle 2">
            <a:extLst>
              <a:ext uri="{FF2B5EF4-FFF2-40B4-BE49-F238E27FC236}">
                <a16:creationId xmlns:a16="http://schemas.microsoft.com/office/drawing/2014/main" id="{AAB3A82B-9103-9742-8345-84642F7D82E9}"/>
              </a:ext>
            </a:extLst>
          </p:cNvPr>
          <p:cNvSpPr>
            <a:spLocks noGrp="1"/>
          </p:cNvSpPr>
          <p:nvPr>
            <p:ph type="subTitle" idx="1"/>
          </p:nvPr>
        </p:nvSpPr>
        <p:spPr>
          <a:xfrm>
            <a:off x="6714565" y="3853050"/>
            <a:ext cx="4563035" cy="1655762"/>
          </a:xfrm>
        </p:spPr>
        <p:txBody>
          <a:bodyPr>
            <a:normAutofit fontScale="92500" lnSpcReduction="10000"/>
          </a:bodyPr>
          <a:lstStyle/>
          <a:p>
            <a:pPr marL="0" marR="0" lvl="0" indent="0" algn="l" rtl="0">
              <a:lnSpc>
                <a:spcPct val="100000"/>
              </a:lnSpc>
              <a:spcBef>
                <a:spcPts val="0"/>
              </a:spcBef>
              <a:spcAft>
                <a:spcPts val="0"/>
              </a:spcAft>
              <a:buClr>
                <a:srgbClr val="000000"/>
              </a:buClr>
              <a:buSzPts val="2400"/>
              <a:buFont typeface="Arial"/>
              <a:buNone/>
            </a:pPr>
            <a:r>
              <a:rPr lang="en-US" sz="2200" b="1" i="0" u="sng" strike="noStrike" cap="none" dirty="0">
                <a:solidFill>
                  <a:schemeClr val="dk1"/>
                </a:solidFill>
                <a:latin typeface="Calibri"/>
                <a:ea typeface="Calibri"/>
                <a:cs typeface="Calibri"/>
                <a:sym typeface="Calibri"/>
              </a:rPr>
              <a:t>DONE BY:</a:t>
            </a:r>
            <a:endParaRPr lang="en-US" sz="2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dk1"/>
                </a:solidFill>
                <a:latin typeface="Calibri"/>
                <a:ea typeface="Calibri"/>
                <a:cs typeface="Calibri"/>
                <a:sym typeface="Calibri"/>
              </a:rPr>
              <a:t>SRIRAM KARTHICK K - 311619104073</a:t>
            </a: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dk1"/>
                </a:solidFill>
                <a:latin typeface="Calibri"/>
                <a:ea typeface="Calibri"/>
                <a:cs typeface="Calibri"/>
                <a:sym typeface="Calibri"/>
              </a:rPr>
              <a:t>VARUN KUMAR - 311619104079</a:t>
            </a: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dk1"/>
                </a:solidFill>
                <a:latin typeface="Calibri"/>
                <a:ea typeface="Calibri"/>
                <a:cs typeface="Calibri"/>
                <a:sym typeface="Calibri"/>
              </a:rPr>
              <a:t>IV year CSE/MNMJEC</a:t>
            </a:r>
            <a:endParaRPr lang="en-US" sz="1800" b="0" i="0" u="none" strike="noStrike" cap="none" dirty="0">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EC72576B-93A8-0E63-2712-AE026C9C4820}"/>
              </a:ext>
            </a:extLst>
          </p:cNvPr>
          <p:cNvSpPr txBox="1"/>
          <p:nvPr/>
        </p:nvSpPr>
        <p:spPr>
          <a:xfrm>
            <a:off x="1667436" y="4034562"/>
            <a:ext cx="6096000" cy="1501950"/>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2400"/>
              <a:buNone/>
            </a:pPr>
            <a:r>
              <a:rPr lang="en-US" sz="2000" b="1" u="sng" dirty="0"/>
              <a:t>GUIDE NAME:</a:t>
            </a:r>
            <a:endParaRPr lang="en-US" sz="2000" dirty="0"/>
          </a:p>
          <a:p>
            <a:pPr marL="0" lvl="0" indent="0" algn="l" rtl="0">
              <a:lnSpc>
                <a:spcPct val="90000"/>
              </a:lnSpc>
              <a:spcBef>
                <a:spcPts val="1000"/>
              </a:spcBef>
              <a:spcAft>
                <a:spcPts val="0"/>
              </a:spcAft>
              <a:buClr>
                <a:schemeClr val="dk1"/>
              </a:buClr>
              <a:buSzPts val="1800"/>
              <a:buNone/>
            </a:pPr>
            <a:endParaRPr lang="en-US" sz="1800" dirty="0"/>
          </a:p>
          <a:p>
            <a:pPr marL="0" lvl="0" indent="0" algn="l" rtl="0">
              <a:lnSpc>
                <a:spcPct val="90000"/>
              </a:lnSpc>
              <a:spcBef>
                <a:spcPts val="1000"/>
              </a:spcBef>
              <a:spcAft>
                <a:spcPts val="0"/>
              </a:spcAft>
              <a:buClr>
                <a:schemeClr val="dk1"/>
              </a:buClr>
              <a:buSzPts val="1800"/>
              <a:buNone/>
            </a:pPr>
            <a:r>
              <a:rPr lang="en-US" sz="1800" dirty="0"/>
              <a:t>Mr. V.VINOTH KUMAR, B.E., M.E.</a:t>
            </a:r>
            <a:endParaRPr lang="en-US" dirty="0"/>
          </a:p>
          <a:p>
            <a:pPr marL="0" lvl="0" indent="0" algn="l" rtl="0">
              <a:lnSpc>
                <a:spcPct val="90000"/>
              </a:lnSpc>
              <a:spcBef>
                <a:spcPts val="1000"/>
              </a:spcBef>
              <a:spcAft>
                <a:spcPts val="0"/>
              </a:spcAft>
              <a:buClr>
                <a:schemeClr val="dk1"/>
              </a:buClr>
              <a:buSzPts val="1800"/>
              <a:buNone/>
            </a:pPr>
            <a:r>
              <a:rPr lang="en-US" sz="1800" dirty="0"/>
              <a:t>ASSISTANT PROFESSOR/CSE/MNMJEC</a:t>
            </a:r>
            <a:endParaRPr lang="en-US" dirty="0"/>
          </a:p>
        </p:txBody>
      </p:sp>
    </p:spTree>
    <p:extLst>
      <p:ext uri="{BB962C8B-B14F-4D97-AF65-F5344CB8AC3E}">
        <p14:creationId xmlns:p14="http://schemas.microsoft.com/office/powerpoint/2010/main" val="315564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D170F-41C8-82C7-6A4F-D3AED54E7310}"/>
              </a:ext>
            </a:extLst>
          </p:cNvPr>
          <p:cNvSpPr>
            <a:spLocks noGrp="1"/>
          </p:cNvSpPr>
          <p:nvPr>
            <p:ph idx="1"/>
          </p:nvPr>
        </p:nvSpPr>
        <p:spPr>
          <a:xfrm>
            <a:off x="838200" y="609600"/>
            <a:ext cx="10515600" cy="5567363"/>
          </a:xfrm>
        </p:spPr>
        <p:txBody>
          <a:bodyPr/>
          <a:lstStyle/>
          <a:p>
            <a:pPr algn="just">
              <a:lnSpc>
                <a:spcPct val="100000"/>
              </a:lnSpc>
            </a:pPr>
            <a:r>
              <a:rPr lang="en-IN" sz="2000" kern="100" dirty="0">
                <a:effectLst/>
                <a:latin typeface="Calibri" panose="020F0502020204030204" pitchFamily="34" charset="0"/>
                <a:ea typeface="Calibri" panose="020F0502020204030204" pitchFamily="34" charset="0"/>
                <a:cs typeface="Calibri" panose="020F0502020204030204" pitchFamily="34" charset="0"/>
              </a:rPr>
              <a:t>Our experimental results demonstrate that the proposed method achieved an accuracy of 75%, which outperforms existing methods for fake currency detection. We also conducted a comparative analysis of different deep learning models and evaluated the performance of our system on a real-time dataset.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r>
              <a:rPr lang="en-IN" sz="2000" kern="100" dirty="0">
                <a:effectLst/>
                <a:latin typeface="Calibri" panose="020F0502020204030204" pitchFamily="34" charset="0"/>
                <a:ea typeface="Calibri" panose="020F0502020204030204" pitchFamily="34" charset="0"/>
                <a:cs typeface="Calibri" panose="020F0502020204030204" pitchFamily="34" charset="0"/>
              </a:rPr>
              <a:t>The proposed method provides a promising solution for detecting counterfeit banknotes using machine learning algorithms and image processing techniques. This approach can be further enhanced with a larger and more diverse dataset, which can lead to improved accuracy and robustness of the system.</a:t>
            </a:r>
            <a:endParaRPr lang="en-IN" dirty="0"/>
          </a:p>
        </p:txBody>
      </p:sp>
    </p:spTree>
    <p:extLst>
      <p:ext uri="{BB962C8B-B14F-4D97-AF65-F5344CB8AC3E}">
        <p14:creationId xmlns:p14="http://schemas.microsoft.com/office/powerpoint/2010/main" val="291357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9C3E-57DB-6EAD-D4EF-1B6DBA7E5FFB}"/>
              </a:ext>
            </a:extLst>
          </p:cNvPr>
          <p:cNvSpPr>
            <a:spLocks noGrp="1"/>
          </p:cNvSpPr>
          <p:nvPr>
            <p:ph type="title"/>
          </p:nvPr>
        </p:nvSpPr>
        <p:spPr/>
        <p:txBody>
          <a:bodyPr/>
          <a:lstStyle/>
          <a:p>
            <a:pPr algn="ctr"/>
            <a:r>
              <a:rPr lang="en-US" sz="4400" b="1" dirty="0"/>
              <a:t> Hardware Requirements</a:t>
            </a:r>
            <a:endParaRPr lang="en-IN" b="1" dirty="0"/>
          </a:p>
        </p:txBody>
      </p:sp>
      <p:sp>
        <p:nvSpPr>
          <p:cNvPr id="3" name="Content Placeholder 2">
            <a:extLst>
              <a:ext uri="{FF2B5EF4-FFF2-40B4-BE49-F238E27FC236}">
                <a16:creationId xmlns:a16="http://schemas.microsoft.com/office/drawing/2014/main" id="{56032AFD-AE5C-C19A-E259-8376A0E6CE60}"/>
              </a:ext>
            </a:extLst>
          </p:cNvPr>
          <p:cNvSpPr>
            <a:spLocks noGrp="1"/>
          </p:cNvSpPr>
          <p:nvPr>
            <p:ph idx="1"/>
          </p:nvPr>
        </p:nvSpPr>
        <p:spPr/>
        <p:txBody>
          <a:bodyPr/>
          <a:lstStyle/>
          <a:p>
            <a:pPr marL="635000" lvl="0" indent="-457200" algn="just" rtl="0">
              <a:lnSpc>
                <a:spcPct val="90000"/>
              </a:lnSpc>
              <a:spcBef>
                <a:spcPts val="0"/>
              </a:spcBef>
              <a:spcAft>
                <a:spcPts val="0"/>
              </a:spcAft>
              <a:buSzPts val="2800"/>
              <a:buChar char="•"/>
            </a:pPr>
            <a:r>
              <a:rPr lang="en-US" dirty="0"/>
              <a:t>8GB RAM</a:t>
            </a:r>
          </a:p>
          <a:p>
            <a:pPr marL="635000" lvl="0" indent="-457200" algn="just" rtl="0">
              <a:lnSpc>
                <a:spcPct val="90000"/>
              </a:lnSpc>
              <a:spcBef>
                <a:spcPts val="0"/>
              </a:spcBef>
              <a:spcAft>
                <a:spcPts val="0"/>
              </a:spcAft>
              <a:buSzPts val="2800"/>
              <a:buChar char="•"/>
            </a:pPr>
            <a:r>
              <a:rPr lang="en-US" dirty="0"/>
              <a:t>AMD 3600 processor or an equivalent Intel processor</a:t>
            </a:r>
          </a:p>
          <a:p>
            <a:pPr marL="635000" lvl="0" indent="-457200" algn="just" rtl="0">
              <a:lnSpc>
                <a:spcPct val="90000"/>
              </a:lnSpc>
              <a:spcBef>
                <a:spcPts val="0"/>
              </a:spcBef>
              <a:spcAft>
                <a:spcPts val="0"/>
              </a:spcAft>
              <a:buSzPts val="2800"/>
              <a:buChar char="•"/>
            </a:pPr>
            <a:r>
              <a:rPr lang="en-US" dirty="0"/>
              <a:t>GPU of 4gb</a:t>
            </a:r>
          </a:p>
          <a:p>
            <a:pPr marL="635000" lvl="0" indent="-457200" algn="just" rtl="0">
              <a:lnSpc>
                <a:spcPct val="90000"/>
              </a:lnSpc>
              <a:spcBef>
                <a:spcPts val="0"/>
              </a:spcBef>
              <a:spcAft>
                <a:spcPts val="0"/>
              </a:spcAft>
              <a:buSzPts val="2800"/>
              <a:buChar char="•"/>
            </a:pPr>
            <a:r>
              <a:rPr lang="en-US" dirty="0"/>
              <a:t>2GB storage capacity</a:t>
            </a:r>
          </a:p>
        </p:txBody>
      </p:sp>
    </p:spTree>
    <p:extLst>
      <p:ext uri="{BB962C8B-B14F-4D97-AF65-F5344CB8AC3E}">
        <p14:creationId xmlns:p14="http://schemas.microsoft.com/office/powerpoint/2010/main" val="2329729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9657-F2DB-3C4E-9325-AF379D14EE55}"/>
              </a:ext>
            </a:extLst>
          </p:cNvPr>
          <p:cNvSpPr>
            <a:spLocks noGrp="1"/>
          </p:cNvSpPr>
          <p:nvPr>
            <p:ph type="title"/>
          </p:nvPr>
        </p:nvSpPr>
        <p:spPr/>
        <p:txBody>
          <a:bodyPr/>
          <a:lstStyle/>
          <a:p>
            <a:pPr algn="ctr"/>
            <a:r>
              <a:rPr lang="en-US" sz="4400" b="1" dirty="0"/>
              <a:t> Software Requirements</a:t>
            </a:r>
            <a:endParaRPr lang="en-IN" b="1" dirty="0"/>
          </a:p>
        </p:txBody>
      </p:sp>
      <p:sp>
        <p:nvSpPr>
          <p:cNvPr id="3" name="Content Placeholder 2">
            <a:extLst>
              <a:ext uri="{FF2B5EF4-FFF2-40B4-BE49-F238E27FC236}">
                <a16:creationId xmlns:a16="http://schemas.microsoft.com/office/drawing/2014/main" id="{147461B8-184D-F129-BBB0-5558BE3E8741}"/>
              </a:ext>
            </a:extLst>
          </p:cNvPr>
          <p:cNvSpPr>
            <a:spLocks noGrp="1"/>
          </p:cNvSpPr>
          <p:nvPr>
            <p:ph idx="1"/>
          </p:nvPr>
        </p:nvSpPr>
        <p:spPr/>
        <p:txBody>
          <a:bodyPr/>
          <a:lstStyle/>
          <a:p>
            <a:pPr marL="635000" lvl="0" indent="-457200" algn="just" rtl="0">
              <a:lnSpc>
                <a:spcPct val="90000"/>
              </a:lnSpc>
              <a:spcBef>
                <a:spcPts val="0"/>
              </a:spcBef>
              <a:spcAft>
                <a:spcPts val="0"/>
              </a:spcAft>
              <a:buSzPts val="2800"/>
              <a:buChar char="•"/>
            </a:pPr>
            <a:r>
              <a:rPr lang="en-US" dirty="0"/>
              <a:t>Python</a:t>
            </a:r>
          </a:p>
          <a:p>
            <a:pPr marL="635000" lvl="0" indent="-457200" algn="just" rtl="0">
              <a:lnSpc>
                <a:spcPct val="90000"/>
              </a:lnSpc>
              <a:spcBef>
                <a:spcPts val="0"/>
              </a:spcBef>
              <a:spcAft>
                <a:spcPts val="0"/>
              </a:spcAft>
              <a:buSzPts val="2800"/>
              <a:buChar char="•"/>
            </a:pPr>
            <a:r>
              <a:rPr lang="en-US" dirty="0"/>
              <a:t>Jupyter Notebook</a:t>
            </a:r>
          </a:p>
          <a:p>
            <a:pPr marL="635000" lvl="0" indent="-457200" algn="just" rtl="0">
              <a:lnSpc>
                <a:spcPct val="90000"/>
              </a:lnSpc>
              <a:spcBef>
                <a:spcPts val="0"/>
              </a:spcBef>
              <a:spcAft>
                <a:spcPts val="0"/>
              </a:spcAft>
              <a:buSzPts val="2800"/>
              <a:buChar char="•"/>
            </a:pPr>
            <a:r>
              <a:rPr lang="en-US" dirty="0"/>
              <a:t>Visual Studio Code</a:t>
            </a:r>
          </a:p>
          <a:p>
            <a:pPr marL="635000" lvl="0" indent="-457200" algn="just" rtl="0">
              <a:lnSpc>
                <a:spcPct val="90000"/>
              </a:lnSpc>
              <a:spcBef>
                <a:spcPts val="0"/>
              </a:spcBef>
              <a:spcAft>
                <a:spcPts val="0"/>
              </a:spcAft>
              <a:buSzPts val="2800"/>
              <a:buChar char="•"/>
            </a:pPr>
            <a:r>
              <a:rPr lang="en-US" dirty="0"/>
              <a:t>Nodejs</a:t>
            </a:r>
          </a:p>
          <a:p>
            <a:pPr marL="635000" lvl="0" indent="-457200" algn="just" rtl="0">
              <a:lnSpc>
                <a:spcPct val="90000"/>
              </a:lnSpc>
              <a:spcBef>
                <a:spcPts val="0"/>
              </a:spcBef>
              <a:spcAft>
                <a:spcPts val="0"/>
              </a:spcAft>
              <a:buSzPts val="2800"/>
              <a:buChar char="•"/>
            </a:pPr>
            <a:r>
              <a:rPr lang="en-US" dirty="0"/>
              <a:t>Android Studio</a:t>
            </a:r>
          </a:p>
          <a:p>
            <a:pPr marL="0" indent="0">
              <a:buNone/>
            </a:pPr>
            <a:endParaRPr lang="en-IN" dirty="0"/>
          </a:p>
        </p:txBody>
      </p:sp>
    </p:spTree>
    <p:extLst>
      <p:ext uri="{BB962C8B-B14F-4D97-AF65-F5344CB8AC3E}">
        <p14:creationId xmlns:p14="http://schemas.microsoft.com/office/powerpoint/2010/main" val="80564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ctrTitle"/>
          </p:nvPr>
        </p:nvSpPr>
        <p:spPr>
          <a:xfrm>
            <a:off x="900953" y="296558"/>
            <a:ext cx="10390094" cy="734162"/>
          </a:xfrm>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chemeClr val="dk1"/>
              </a:buClr>
              <a:buSzPts val="6000"/>
              <a:buFont typeface="Calibri"/>
              <a:buNone/>
            </a:pPr>
            <a:r>
              <a:rPr lang="en-US" sz="4400" b="1" dirty="0"/>
              <a:t>System Architecture Design</a:t>
            </a:r>
          </a:p>
        </p:txBody>
      </p:sp>
      <p:sp>
        <p:nvSpPr>
          <p:cNvPr id="3" name="TextBox 2">
            <a:extLst>
              <a:ext uri="{FF2B5EF4-FFF2-40B4-BE49-F238E27FC236}">
                <a16:creationId xmlns:a16="http://schemas.microsoft.com/office/drawing/2014/main" id="{A3100AB3-4268-0C61-643F-74E1534B0310}"/>
              </a:ext>
            </a:extLst>
          </p:cNvPr>
          <p:cNvSpPr txBox="1"/>
          <p:nvPr/>
        </p:nvSpPr>
        <p:spPr>
          <a:xfrm>
            <a:off x="3048000" y="5536767"/>
            <a:ext cx="6096000" cy="464871"/>
          </a:xfrm>
          <a:prstGeom prst="rect">
            <a:avLst/>
          </a:prstGeom>
          <a:noFill/>
        </p:spPr>
        <p:txBody>
          <a:bodyPr wrap="square">
            <a:spAutoFit/>
          </a:bodyPr>
          <a:lstStyle/>
          <a:p>
            <a:pPr algn="ctr">
              <a:lnSpc>
                <a:spcPct val="150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Fig 7.1 shows that the system architecture of the project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ylinder 1">
            <a:extLst>
              <a:ext uri="{FF2B5EF4-FFF2-40B4-BE49-F238E27FC236}">
                <a16:creationId xmlns:a16="http://schemas.microsoft.com/office/drawing/2014/main" id="{E8A95BBC-C7B0-1655-3F6A-05BD58D3B445}"/>
              </a:ext>
            </a:extLst>
          </p:cNvPr>
          <p:cNvSpPr/>
          <p:nvPr/>
        </p:nvSpPr>
        <p:spPr>
          <a:xfrm>
            <a:off x="973353" y="872304"/>
            <a:ext cx="1066800" cy="734162"/>
          </a:xfrm>
          <a:prstGeom prst="can">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Dataset of raw currency image</a:t>
            </a:r>
            <a:endParaRPr lang="en-IN" sz="1050" dirty="0">
              <a:solidFill>
                <a:schemeClr val="tx1"/>
              </a:solidFill>
            </a:endParaRPr>
          </a:p>
        </p:txBody>
      </p:sp>
      <p:sp>
        <p:nvSpPr>
          <p:cNvPr id="5" name="Rectangle 4">
            <a:extLst>
              <a:ext uri="{FF2B5EF4-FFF2-40B4-BE49-F238E27FC236}">
                <a16:creationId xmlns:a16="http://schemas.microsoft.com/office/drawing/2014/main" id="{195E6B3A-721C-FBE7-54BB-7247AA8E41C8}"/>
              </a:ext>
            </a:extLst>
          </p:cNvPr>
          <p:cNvSpPr/>
          <p:nvPr/>
        </p:nvSpPr>
        <p:spPr>
          <a:xfrm>
            <a:off x="347500" y="1985210"/>
            <a:ext cx="2173705" cy="28875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849B31D0-7D17-DB16-D8D8-428FE6F34597}"/>
              </a:ext>
            </a:extLst>
          </p:cNvPr>
          <p:cNvSpPr txBox="1"/>
          <p:nvPr/>
        </p:nvSpPr>
        <p:spPr>
          <a:xfrm>
            <a:off x="580109" y="2087828"/>
            <a:ext cx="1708485" cy="276999"/>
          </a:xfrm>
          <a:prstGeom prst="rect">
            <a:avLst/>
          </a:prstGeom>
          <a:noFill/>
          <a:ln>
            <a:noFill/>
          </a:ln>
        </p:spPr>
        <p:txBody>
          <a:bodyPr wrap="square" rtlCol="0">
            <a:spAutoFit/>
          </a:bodyPr>
          <a:lstStyle/>
          <a:p>
            <a:pPr algn="ctr"/>
            <a:r>
              <a:rPr lang="en-US" sz="1200" dirty="0"/>
              <a:t>Dataset pre-processing </a:t>
            </a:r>
            <a:endParaRPr lang="en-IN" sz="1200" dirty="0"/>
          </a:p>
        </p:txBody>
      </p:sp>
      <p:sp>
        <p:nvSpPr>
          <p:cNvPr id="9" name="TextBox 8">
            <a:extLst>
              <a:ext uri="{FF2B5EF4-FFF2-40B4-BE49-F238E27FC236}">
                <a16:creationId xmlns:a16="http://schemas.microsoft.com/office/drawing/2014/main" id="{64E21A30-5F48-1F9A-D9D1-75128ED25BB2}"/>
              </a:ext>
            </a:extLst>
          </p:cNvPr>
          <p:cNvSpPr txBox="1"/>
          <p:nvPr/>
        </p:nvSpPr>
        <p:spPr>
          <a:xfrm>
            <a:off x="553450" y="2593389"/>
            <a:ext cx="1708485" cy="276999"/>
          </a:xfrm>
          <a:prstGeom prst="rect">
            <a:avLst/>
          </a:prstGeom>
          <a:noFill/>
          <a:ln>
            <a:solidFill>
              <a:schemeClr val="tx1"/>
            </a:solidFill>
          </a:ln>
        </p:spPr>
        <p:txBody>
          <a:bodyPr wrap="square" rtlCol="0">
            <a:spAutoFit/>
          </a:bodyPr>
          <a:lstStyle/>
          <a:p>
            <a:pPr algn="ctr"/>
            <a:r>
              <a:rPr lang="en-US" sz="1200" dirty="0"/>
              <a:t>Cropping of Image</a:t>
            </a:r>
            <a:endParaRPr lang="en-IN" sz="1200" dirty="0"/>
          </a:p>
        </p:txBody>
      </p:sp>
      <p:sp>
        <p:nvSpPr>
          <p:cNvPr id="10" name="TextBox 9">
            <a:extLst>
              <a:ext uri="{FF2B5EF4-FFF2-40B4-BE49-F238E27FC236}">
                <a16:creationId xmlns:a16="http://schemas.microsoft.com/office/drawing/2014/main" id="{14C7EA70-74F2-8CA9-5026-82AF9279BBB2}"/>
              </a:ext>
            </a:extLst>
          </p:cNvPr>
          <p:cNvSpPr txBox="1"/>
          <p:nvPr/>
        </p:nvSpPr>
        <p:spPr>
          <a:xfrm>
            <a:off x="553733" y="3089028"/>
            <a:ext cx="1708485" cy="276999"/>
          </a:xfrm>
          <a:prstGeom prst="rect">
            <a:avLst/>
          </a:prstGeom>
          <a:noFill/>
          <a:ln>
            <a:solidFill>
              <a:schemeClr val="tx1"/>
            </a:solidFill>
          </a:ln>
        </p:spPr>
        <p:txBody>
          <a:bodyPr wrap="square" rtlCol="0">
            <a:spAutoFit/>
          </a:bodyPr>
          <a:lstStyle/>
          <a:p>
            <a:pPr algn="ctr"/>
            <a:r>
              <a:rPr lang="en-US" sz="1200" dirty="0"/>
              <a:t>Scaling up of data</a:t>
            </a:r>
            <a:endParaRPr lang="en-IN" sz="1200" dirty="0"/>
          </a:p>
        </p:txBody>
      </p:sp>
      <p:sp>
        <p:nvSpPr>
          <p:cNvPr id="11" name="TextBox 10">
            <a:extLst>
              <a:ext uri="{FF2B5EF4-FFF2-40B4-BE49-F238E27FC236}">
                <a16:creationId xmlns:a16="http://schemas.microsoft.com/office/drawing/2014/main" id="{9BBC4B55-6614-44F7-A8DA-B46646F21286}"/>
              </a:ext>
            </a:extLst>
          </p:cNvPr>
          <p:cNvSpPr txBox="1"/>
          <p:nvPr/>
        </p:nvSpPr>
        <p:spPr>
          <a:xfrm>
            <a:off x="547226" y="3584667"/>
            <a:ext cx="1708485" cy="461665"/>
          </a:xfrm>
          <a:prstGeom prst="rect">
            <a:avLst/>
          </a:prstGeom>
          <a:noFill/>
          <a:ln>
            <a:solidFill>
              <a:schemeClr val="tx1"/>
            </a:solidFill>
          </a:ln>
        </p:spPr>
        <p:txBody>
          <a:bodyPr wrap="square" rtlCol="0">
            <a:spAutoFit/>
          </a:bodyPr>
          <a:lstStyle/>
          <a:p>
            <a:pPr algn="ctr"/>
            <a:r>
              <a:rPr lang="en-US" sz="1200" dirty="0"/>
              <a:t>Converting Image into array</a:t>
            </a:r>
            <a:endParaRPr lang="en-IN" sz="1200" dirty="0"/>
          </a:p>
        </p:txBody>
      </p:sp>
      <p:sp>
        <p:nvSpPr>
          <p:cNvPr id="12" name="Rectangle 11">
            <a:extLst>
              <a:ext uri="{FF2B5EF4-FFF2-40B4-BE49-F238E27FC236}">
                <a16:creationId xmlns:a16="http://schemas.microsoft.com/office/drawing/2014/main" id="{76646A14-EE4F-635B-360E-7014BF3E42EC}"/>
              </a:ext>
            </a:extLst>
          </p:cNvPr>
          <p:cNvSpPr/>
          <p:nvPr/>
        </p:nvSpPr>
        <p:spPr>
          <a:xfrm>
            <a:off x="3140433" y="2349534"/>
            <a:ext cx="4323347" cy="21777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FA8EF029-4133-00B2-5C68-6427267188E7}"/>
              </a:ext>
            </a:extLst>
          </p:cNvPr>
          <p:cNvSpPr/>
          <p:nvPr/>
        </p:nvSpPr>
        <p:spPr>
          <a:xfrm>
            <a:off x="3328743" y="3062426"/>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23CC4F1E-9238-0402-75D7-A9970E689083}"/>
              </a:ext>
            </a:extLst>
          </p:cNvPr>
          <p:cNvSpPr/>
          <p:nvPr/>
        </p:nvSpPr>
        <p:spPr>
          <a:xfrm>
            <a:off x="3404935" y="3128207"/>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503C89F-2F8A-3376-6847-73F3B3941270}"/>
              </a:ext>
            </a:extLst>
          </p:cNvPr>
          <p:cNvSpPr/>
          <p:nvPr/>
        </p:nvSpPr>
        <p:spPr>
          <a:xfrm>
            <a:off x="3481127" y="3213171"/>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CE3944F-B2E0-B513-2275-BF18EDF9703D}"/>
              </a:ext>
            </a:extLst>
          </p:cNvPr>
          <p:cNvSpPr/>
          <p:nvPr/>
        </p:nvSpPr>
        <p:spPr>
          <a:xfrm>
            <a:off x="4425550" y="2876683"/>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FF0620D4-5CD5-CBB8-D324-11419E1027D7}"/>
              </a:ext>
            </a:extLst>
          </p:cNvPr>
          <p:cNvSpPr/>
          <p:nvPr/>
        </p:nvSpPr>
        <p:spPr>
          <a:xfrm>
            <a:off x="4501742" y="2942464"/>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EFAC3DD8-E559-B0D6-CA8A-F18C74D33B56}"/>
              </a:ext>
            </a:extLst>
          </p:cNvPr>
          <p:cNvSpPr/>
          <p:nvPr/>
        </p:nvSpPr>
        <p:spPr>
          <a:xfrm>
            <a:off x="4577934" y="3027428"/>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ECBE3A2F-5434-5013-37B4-80BBD9CA69F3}"/>
              </a:ext>
            </a:extLst>
          </p:cNvPr>
          <p:cNvSpPr/>
          <p:nvPr/>
        </p:nvSpPr>
        <p:spPr>
          <a:xfrm>
            <a:off x="4644629" y="3090999"/>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065E157-BE31-ED59-DA67-DE1CBFFB6FA7}"/>
              </a:ext>
            </a:extLst>
          </p:cNvPr>
          <p:cNvSpPr/>
          <p:nvPr/>
        </p:nvSpPr>
        <p:spPr>
          <a:xfrm>
            <a:off x="4720821" y="3156780"/>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DC08988-062A-C8F7-0EF4-07D353A0E294}"/>
              </a:ext>
            </a:extLst>
          </p:cNvPr>
          <p:cNvSpPr/>
          <p:nvPr/>
        </p:nvSpPr>
        <p:spPr>
          <a:xfrm>
            <a:off x="4797013" y="3241744"/>
            <a:ext cx="581286" cy="5812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48FE4B7E-3D79-1848-081B-0C2201EC0A46}"/>
              </a:ext>
            </a:extLst>
          </p:cNvPr>
          <p:cNvSpPr/>
          <p:nvPr/>
        </p:nvSpPr>
        <p:spPr>
          <a:xfrm>
            <a:off x="5943602" y="2675915"/>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16906F27-B80F-BD94-BAB2-8A7A735B8A09}"/>
              </a:ext>
            </a:extLst>
          </p:cNvPr>
          <p:cNvSpPr/>
          <p:nvPr/>
        </p:nvSpPr>
        <p:spPr>
          <a:xfrm>
            <a:off x="5943602" y="2796706"/>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E3B1EC5-5FD2-82A0-81B5-59AE415BB73F}"/>
              </a:ext>
            </a:extLst>
          </p:cNvPr>
          <p:cNvSpPr/>
          <p:nvPr/>
        </p:nvSpPr>
        <p:spPr>
          <a:xfrm>
            <a:off x="5943602" y="2915919"/>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035099A6-2871-D9AB-54E6-FF5FB90782BD}"/>
              </a:ext>
            </a:extLst>
          </p:cNvPr>
          <p:cNvSpPr/>
          <p:nvPr/>
        </p:nvSpPr>
        <p:spPr>
          <a:xfrm>
            <a:off x="5943602" y="3032732"/>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7D8C132C-2BE7-168F-CB1D-0E439D7CBE95}"/>
              </a:ext>
            </a:extLst>
          </p:cNvPr>
          <p:cNvSpPr/>
          <p:nvPr/>
        </p:nvSpPr>
        <p:spPr>
          <a:xfrm>
            <a:off x="5943602" y="3155098"/>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30CE90D8-02F7-29AC-E981-3A2298C58BF2}"/>
              </a:ext>
            </a:extLst>
          </p:cNvPr>
          <p:cNvSpPr/>
          <p:nvPr/>
        </p:nvSpPr>
        <p:spPr>
          <a:xfrm>
            <a:off x="5943602" y="3276918"/>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FBB92EC-CD4B-5D1F-7E0C-7F9028ABB17E}"/>
              </a:ext>
            </a:extLst>
          </p:cNvPr>
          <p:cNvSpPr/>
          <p:nvPr/>
        </p:nvSpPr>
        <p:spPr>
          <a:xfrm>
            <a:off x="5943602" y="3395813"/>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A7E10E5-971D-B95E-80EA-0D7D9EAB0092}"/>
              </a:ext>
            </a:extLst>
          </p:cNvPr>
          <p:cNvSpPr/>
          <p:nvPr/>
        </p:nvSpPr>
        <p:spPr>
          <a:xfrm>
            <a:off x="5943602" y="3517735"/>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E8A7C9FE-E8B7-4354-6500-481D57736F68}"/>
              </a:ext>
            </a:extLst>
          </p:cNvPr>
          <p:cNvSpPr/>
          <p:nvPr/>
        </p:nvSpPr>
        <p:spPr>
          <a:xfrm>
            <a:off x="5943602" y="3639653"/>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45818E4E-FA50-D81F-908D-F43C1DB7E01A}"/>
              </a:ext>
            </a:extLst>
          </p:cNvPr>
          <p:cNvSpPr/>
          <p:nvPr/>
        </p:nvSpPr>
        <p:spPr>
          <a:xfrm>
            <a:off x="5943602" y="3761573"/>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0F253A43-85C7-3F18-8B6A-213AC795D1CC}"/>
              </a:ext>
            </a:extLst>
          </p:cNvPr>
          <p:cNvSpPr/>
          <p:nvPr/>
        </p:nvSpPr>
        <p:spPr>
          <a:xfrm>
            <a:off x="5943602" y="3883491"/>
            <a:ext cx="121920" cy="121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DE92CC65-3006-7FA0-5A9C-947C32CF9B82}"/>
              </a:ext>
            </a:extLst>
          </p:cNvPr>
          <p:cNvSpPr/>
          <p:nvPr/>
        </p:nvSpPr>
        <p:spPr>
          <a:xfrm>
            <a:off x="6695684" y="2939346"/>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ACCEAF6-7543-F902-10D7-5CF6FF8A5AED}"/>
              </a:ext>
            </a:extLst>
          </p:cNvPr>
          <p:cNvSpPr/>
          <p:nvPr/>
        </p:nvSpPr>
        <p:spPr>
          <a:xfrm>
            <a:off x="6695684" y="3060137"/>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4F5B0EC-AABB-E5FC-25E3-6B5BBFFC89DD}"/>
              </a:ext>
            </a:extLst>
          </p:cNvPr>
          <p:cNvSpPr/>
          <p:nvPr/>
        </p:nvSpPr>
        <p:spPr>
          <a:xfrm>
            <a:off x="6695684" y="3179350"/>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96FD397-911F-8981-F61B-6EC34DF33B11}"/>
              </a:ext>
            </a:extLst>
          </p:cNvPr>
          <p:cNvSpPr/>
          <p:nvPr/>
        </p:nvSpPr>
        <p:spPr>
          <a:xfrm>
            <a:off x="6695684" y="3296163"/>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F8931432-0249-7212-B59B-89624BDB7124}"/>
              </a:ext>
            </a:extLst>
          </p:cNvPr>
          <p:cNvSpPr/>
          <p:nvPr/>
        </p:nvSpPr>
        <p:spPr>
          <a:xfrm>
            <a:off x="6695684" y="3418529"/>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CDCF0842-3B22-BF88-D839-DFCEB798D177}"/>
              </a:ext>
            </a:extLst>
          </p:cNvPr>
          <p:cNvSpPr/>
          <p:nvPr/>
        </p:nvSpPr>
        <p:spPr>
          <a:xfrm>
            <a:off x="6695684" y="3540349"/>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51BCF74D-3EB1-F2FC-AE3C-AD71B61A6649}"/>
              </a:ext>
            </a:extLst>
          </p:cNvPr>
          <p:cNvSpPr/>
          <p:nvPr/>
        </p:nvSpPr>
        <p:spPr>
          <a:xfrm>
            <a:off x="6695684" y="3661605"/>
            <a:ext cx="119275" cy="132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E172FA2-2D84-CDE6-0827-0C8984DAB6A4}"/>
              </a:ext>
            </a:extLst>
          </p:cNvPr>
          <p:cNvCxnSpPr/>
          <p:nvPr/>
        </p:nvCxnSpPr>
        <p:spPr>
          <a:xfrm flipV="1">
            <a:off x="3771770" y="3523750"/>
            <a:ext cx="1276480" cy="67291"/>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ED7EA582-CE18-84E3-FDBD-ABB548AC0DC8}"/>
              </a:ext>
            </a:extLst>
          </p:cNvPr>
          <p:cNvCxnSpPr>
            <a:cxnSpLocks/>
            <a:stCxn id="16" idx="3"/>
            <a:endCxn id="22" idx="1"/>
          </p:cNvCxnSpPr>
          <p:nvPr/>
        </p:nvCxnSpPr>
        <p:spPr>
          <a:xfrm flipV="1">
            <a:off x="4062413" y="3447423"/>
            <a:ext cx="658408" cy="56391"/>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63" name="Straight Connector 62">
            <a:extLst>
              <a:ext uri="{FF2B5EF4-FFF2-40B4-BE49-F238E27FC236}">
                <a16:creationId xmlns:a16="http://schemas.microsoft.com/office/drawing/2014/main" id="{A0E200E8-EB44-E195-97F4-6F7460DD6FEA}"/>
              </a:ext>
            </a:extLst>
          </p:cNvPr>
          <p:cNvCxnSpPr>
            <a:cxnSpLocks/>
            <a:endCxn id="21" idx="1"/>
          </p:cNvCxnSpPr>
          <p:nvPr/>
        </p:nvCxnSpPr>
        <p:spPr>
          <a:xfrm flipV="1">
            <a:off x="4071292" y="3381642"/>
            <a:ext cx="573337" cy="27618"/>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BAA8FFB5-3B52-0A7F-D98C-DBA491D61AFA}"/>
              </a:ext>
            </a:extLst>
          </p:cNvPr>
          <p:cNvCxnSpPr>
            <a:cxnSpLocks/>
          </p:cNvCxnSpPr>
          <p:nvPr/>
        </p:nvCxnSpPr>
        <p:spPr>
          <a:xfrm flipV="1">
            <a:off x="4004597" y="3188975"/>
            <a:ext cx="573337" cy="27618"/>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71" name="Straight Connector 70">
            <a:extLst>
              <a:ext uri="{FF2B5EF4-FFF2-40B4-BE49-F238E27FC236}">
                <a16:creationId xmlns:a16="http://schemas.microsoft.com/office/drawing/2014/main" id="{D6F3B9E8-776B-C246-2E96-804B8900AF9A}"/>
              </a:ext>
            </a:extLst>
          </p:cNvPr>
          <p:cNvCxnSpPr>
            <a:cxnSpLocks/>
            <a:endCxn id="35" idx="2"/>
          </p:cNvCxnSpPr>
          <p:nvPr/>
        </p:nvCxnSpPr>
        <p:spPr>
          <a:xfrm>
            <a:off x="4792385" y="3822455"/>
            <a:ext cx="1212177" cy="182956"/>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74" name="Straight Connector 73">
            <a:extLst>
              <a:ext uri="{FF2B5EF4-FFF2-40B4-BE49-F238E27FC236}">
                <a16:creationId xmlns:a16="http://schemas.microsoft.com/office/drawing/2014/main" id="{D0C1D827-E9F6-B076-965A-5C14B097C0D6}"/>
              </a:ext>
            </a:extLst>
          </p:cNvPr>
          <p:cNvCxnSpPr>
            <a:cxnSpLocks/>
          </p:cNvCxnSpPr>
          <p:nvPr/>
        </p:nvCxnSpPr>
        <p:spPr>
          <a:xfrm>
            <a:off x="5378299" y="3822455"/>
            <a:ext cx="565303" cy="182956"/>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FEACEFB4-4BE7-AD11-C36D-82164E5C1DFC}"/>
              </a:ext>
            </a:extLst>
          </p:cNvPr>
          <p:cNvCxnSpPr>
            <a:cxnSpLocks/>
            <a:endCxn id="24" idx="0"/>
          </p:cNvCxnSpPr>
          <p:nvPr/>
        </p:nvCxnSpPr>
        <p:spPr>
          <a:xfrm flipV="1">
            <a:off x="4425550" y="2675915"/>
            <a:ext cx="1579012" cy="206884"/>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82" name="Straight Connector 81">
            <a:extLst>
              <a:ext uri="{FF2B5EF4-FFF2-40B4-BE49-F238E27FC236}">
                <a16:creationId xmlns:a16="http://schemas.microsoft.com/office/drawing/2014/main" id="{A391BCAF-9412-9703-A774-5103FFF12015}"/>
              </a:ext>
            </a:extLst>
          </p:cNvPr>
          <p:cNvCxnSpPr>
            <a:cxnSpLocks/>
            <a:endCxn id="24" idx="0"/>
          </p:cNvCxnSpPr>
          <p:nvPr/>
        </p:nvCxnSpPr>
        <p:spPr>
          <a:xfrm flipV="1">
            <a:off x="5006836" y="2675915"/>
            <a:ext cx="997726" cy="200768"/>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A8C4C430-9AEC-7FD7-107B-6C3EE6670687}"/>
              </a:ext>
            </a:extLst>
          </p:cNvPr>
          <p:cNvCxnSpPr>
            <a:cxnSpLocks/>
          </p:cNvCxnSpPr>
          <p:nvPr/>
        </p:nvCxnSpPr>
        <p:spPr>
          <a:xfrm flipV="1">
            <a:off x="6065522" y="3794442"/>
            <a:ext cx="630162" cy="210969"/>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93" name="Straight Connector 92">
            <a:extLst>
              <a:ext uri="{FF2B5EF4-FFF2-40B4-BE49-F238E27FC236}">
                <a16:creationId xmlns:a16="http://schemas.microsoft.com/office/drawing/2014/main" id="{A4ABD255-E811-A07E-B490-4DE673C9DE11}"/>
              </a:ext>
            </a:extLst>
          </p:cNvPr>
          <p:cNvCxnSpPr>
            <a:cxnSpLocks/>
          </p:cNvCxnSpPr>
          <p:nvPr/>
        </p:nvCxnSpPr>
        <p:spPr>
          <a:xfrm>
            <a:off x="6073529" y="2675915"/>
            <a:ext cx="611221" cy="263431"/>
          </a:xfrm>
          <a:prstGeom prst="line">
            <a:avLst/>
          </a:prstGeom>
          <a:ln>
            <a:solidFill>
              <a:schemeClr val="tx1"/>
            </a:solidFill>
            <a:prstDash val="sysDot"/>
          </a:ln>
        </p:spPr>
        <p:style>
          <a:lnRef idx="1">
            <a:schemeClr val="accent6"/>
          </a:lnRef>
          <a:fillRef idx="0">
            <a:schemeClr val="accent6"/>
          </a:fillRef>
          <a:effectRef idx="0">
            <a:schemeClr val="accent6"/>
          </a:effectRef>
          <a:fontRef idx="minor">
            <a:schemeClr val="tx1"/>
          </a:fontRef>
        </p:style>
      </p:cxnSp>
      <p:cxnSp>
        <p:nvCxnSpPr>
          <p:cNvPr id="99" name="Straight Connector 98">
            <a:extLst>
              <a:ext uri="{FF2B5EF4-FFF2-40B4-BE49-F238E27FC236}">
                <a16:creationId xmlns:a16="http://schemas.microsoft.com/office/drawing/2014/main" id="{DB21E073-C44C-7B5E-4177-84F85F39BC67}"/>
              </a:ext>
            </a:extLst>
          </p:cNvPr>
          <p:cNvCxnSpPr>
            <a:cxnSpLocks/>
          </p:cNvCxnSpPr>
          <p:nvPr/>
        </p:nvCxnSpPr>
        <p:spPr>
          <a:xfrm>
            <a:off x="6806197" y="3424901"/>
            <a:ext cx="366925" cy="3153"/>
          </a:xfrm>
          <a:prstGeom prst="line">
            <a:avLst/>
          </a:prstGeom>
          <a:ln>
            <a:solidFill>
              <a:schemeClr val="tx1"/>
            </a:solidFill>
            <a:prstDash val="solid"/>
          </a:ln>
        </p:spPr>
        <p:style>
          <a:lnRef idx="1">
            <a:schemeClr val="accent6"/>
          </a:lnRef>
          <a:fillRef idx="0">
            <a:schemeClr val="accent6"/>
          </a:fillRef>
          <a:effectRef idx="0">
            <a:schemeClr val="accent6"/>
          </a:effectRef>
          <a:fontRef idx="minor">
            <a:schemeClr val="tx1"/>
          </a:fontRef>
        </p:style>
      </p:cxnSp>
      <p:sp>
        <p:nvSpPr>
          <p:cNvPr id="103" name="TextBox 102">
            <a:extLst>
              <a:ext uri="{FF2B5EF4-FFF2-40B4-BE49-F238E27FC236}">
                <a16:creationId xmlns:a16="http://schemas.microsoft.com/office/drawing/2014/main" id="{2D62239D-58D6-61EE-8F95-73B961628530}"/>
              </a:ext>
            </a:extLst>
          </p:cNvPr>
          <p:cNvSpPr txBox="1"/>
          <p:nvPr/>
        </p:nvSpPr>
        <p:spPr>
          <a:xfrm>
            <a:off x="3328743" y="3873047"/>
            <a:ext cx="742548" cy="169277"/>
          </a:xfrm>
          <a:prstGeom prst="rect">
            <a:avLst/>
          </a:prstGeom>
          <a:noFill/>
          <a:ln>
            <a:noFill/>
          </a:ln>
        </p:spPr>
        <p:txBody>
          <a:bodyPr wrap="square" rtlCol="0">
            <a:spAutoFit/>
          </a:bodyPr>
          <a:lstStyle/>
          <a:p>
            <a:r>
              <a:rPr lang="en-US" sz="500" dirty="0"/>
              <a:t>Convolutional +ReLU</a:t>
            </a:r>
            <a:endParaRPr lang="en-IN" sz="500" dirty="0"/>
          </a:p>
        </p:txBody>
      </p:sp>
      <p:sp>
        <p:nvSpPr>
          <p:cNvPr id="104" name="TextBox 103">
            <a:extLst>
              <a:ext uri="{FF2B5EF4-FFF2-40B4-BE49-F238E27FC236}">
                <a16:creationId xmlns:a16="http://schemas.microsoft.com/office/drawing/2014/main" id="{B159B0F0-E8B4-ABB3-8B0E-31FE8B1CCEB3}"/>
              </a:ext>
            </a:extLst>
          </p:cNvPr>
          <p:cNvSpPr txBox="1"/>
          <p:nvPr/>
        </p:nvSpPr>
        <p:spPr>
          <a:xfrm>
            <a:off x="4577934" y="3888414"/>
            <a:ext cx="742548" cy="169277"/>
          </a:xfrm>
          <a:prstGeom prst="rect">
            <a:avLst/>
          </a:prstGeom>
          <a:noFill/>
          <a:ln>
            <a:noFill/>
          </a:ln>
        </p:spPr>
        <p:txBody>
          <a:bodyPr wrap="square" rtlCol="0">
            <a:spAutoFit/>
          </a:bodyPr>
          <a:lstStyle/>
          <a:p>
            <a:r>
              <a:rPr lang="en-US" sz="500" dirty="0"/>
              <a:t>Pooling layer</a:t>
            </a:r>
            <a:endParaRPr lang="en-IN" sz="500" dirty="0"/>
          </a:p>
        </p:txBody>
      </p:sp>
      <p:sp>
        <p:nvSpPr>
          <p:cNvPr id="105" name="Rectangle 104">
            <a:extLst>
              <a:ext uri="{FF2B5EF4-FFF2-40B4-BE49-F238E27FC236}">
                <a16:creationId xmlns:a16="http://schemas.microsoft.com/office/drawing/2014/main" id="{7F543E55-3EED-727A-D362-220164B40765}"/>
              </a:ext>
            </a:extLst>
          </p:cNvPr>
          <p:cNvSpPr/>
          <p:nvPr/>
        </p:nvSpPr>
        <p:spPr>
          <a:xfrm>
            <a:off x="7100946" y="3211297"/>
            <a:ext cx="307975" cy="4293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AB039113-3708-D6EC-F744-0798596FA44B}"/>
              </a:ext>
            </a:extLst>
          </p:cNvPr>
          <p:cNvSpPr txBox="1"/>
          <p:nvPr/>
        </p:nvSpPr>
        <p:spPr>
          <a:xfrm>
            <a:off x="5636591" y="4089800"/>
            <a:ext cx="742548" cy="169277"/>
          </a:xfrm>
          <a:prstGeom prst="rect">
            <a:avLst/>
          </a:prstGeom>
          <a:noFill/>
          <a:ln>
            <a:noFill/>
          </a:ln>
        </p:spPr>
        <p:txBody>
          <a:bodyPr wrap="square" rtlCol="0">
            <a:spAutoFit/>
          </a:bodyPr>
          <a:lstStyle/>
          <a:p>
            <a:pPr algn="ctr"/>
            <a:r>
              <a:rPr lang="en-US" sz="500" dirty="0"/>
              <a:t>Flatten layer</a:t>
            </a:r>
            <a:endParaRPr lang="en-IN" sz="500" dirty="0"/>
          </a:p>
        </p:txBody>
      </p:sp>
      <p:sp>
        <p:nvSpPr>
          <p:cNvPr id="107" name="TextBox 106">
            <a:extLst>
              <a:ext uri="{FF2B5EF4-FFF2-40B4-BE49-F238E27FC236}">
                <a16:creationId xmlns:a16="http://schemas.microsoft.com/office/drawing/2014/main" id="{B8565340-2038-CF0B-74A3-BAD0B4E66079}"/>
              </a:ext>
            </a:extLst>
          </p:cNvPr>
          <p:cNvSpPr txBox="1"/>
          <p:nvPr/>
        </p:nvSpPr>
        <p:spPr>
          <a:xfrm>
            <a:off x="6409596" y="3902748"/>
            <a:ext cx="742548" cy="169277"/>
          </a:xfrm>
          <a:prstGeom prst="rect">
            <a:avLst/>
          </a:prstGeom>
          <a:noFill/>
          <a:ln>
            <a:noFill/>
          </a:ln>
        </p:spPr>
        <p:txBody>
          <a:bodyPr wrap="square" rtlCol="0">
            <a:spAutoFit/>
          </a:bodyPr>
          <a:lstStyle/>
          <a:p>
            <a:pPr algn="ctr"/>
            <a:r>
              <a:rPr lang="en-US" sz="500" dirty="0"/>
              <a:t>Dense Layer</a:t>
            </a:r>
            <a:endParaRPr lang="en-IN" sz="500" dirty="0"/>
          </a:p>
        </p:txBody>
      </p:sp>
      <p:sp>
        <p:nvSpPr>
          <p:cNvPr id="108" name="TextBox 107">
            <a:extLst>
              <a:ext uri="{FF2B5EF4-FFF2-40B4-BE49-F238E27FC236}">
                <a16:creationId xmlns:a16="http://schemas.microsoft.com/office/drawing/2014/main" id="{69B5E123-4722-C917-ACE7-64D80F890747}"/>
              </a:ext>
            </a:extLst>
          </p:cNvPr>
          <p:cNvSpPr txBox="1"/>
          <p:nvPr/>
        </p:nvSpPr>
        <p:spPr>
          <a:xfrm>
            <a:off x="7004958" y="3657616"/>
            <a:ext cx="499953" cy="169277"/>
          </a:xfrm>
          <a:prstGeom prst="rect">
            <a:avLst/>
          </a:prstGeom>
          <a:noFill/>
          <a:ln>
            <a:noFill/>
          </a:ln>
        </p:spPr>
        <p:txBody>
          <a:bodyPr wrap="square" rtlCol="0">
            <a:spAutoFit/>
          </a:bodyPr>
          <a:lstStyle/>
          <a:p>
            <a:pPr algn="ctr"/>
            <a:r>
              <a:rPr lang="en-US" sz="500" dirty="0"/>
              <a:t>Output</a:t>
            </a:r>
            <a:endParaRPr lang="en-IN" sz="500" dirty="0"/>
          </a:p>
        </p:txBody>
      </p:sp>
      <p:sp>
        <p:nvSpPr>
          <p:cNvPr id="109" name="TextBox 108">
            <a:extLst>
              <a:ext uri="{FF2B5EF4-FFF2-40B4-BE49-F238E27FC236}">
                <a16:creationId xmlns:a16="http://schemas.microsoft.com/office/drawing/2014/main" id="{79679F80-4B77-DE3C-6762-54594F317767}"/>
              </a:ext>
            </a:extLst>
          </p:cNvPr>
          <p:cNvSpPr txBox="1"/>
          <p:nvPr/>
        </p:nvSpPr>
        <p:spPr>
          <a:xfrm>
            <a:off x="3839072" y="2376465"/>
            <a:ext cx="2834884" cy="276999"/>
          </a:xfrm>
          <a:prstGeom prst="rect">
            <a:avLst/>
          </a:prstGeom>
          <a:noFill/>
          <a:ln>
            <a:noFill/>
          </a:ln>
        </p:spPr>
        <p:txBody>
          <a:bodyPr wrap="square" rtlCol="0">
            <a:spAutoFit/>
          </a:bodyPr>
          <a:lstStyle/>
          <a:p>
            <a:pPr algn="ctr"/>
            <a:r>
              <a:rPr lang="en-US" sz="1200" dirty="0"/>
              <a:t>Model Building</a:t>
            </a:r>
            <a:endParaRPr lang="en-IN" sz="1200" dirty="0"/>
          </a:p>
        </p:txBody>
      </p:sp>
      <p:sp>
        <p:nvSpPr>
          <p:cNvPr id="110" name="TextBox 109">
            <a:extLst>
              <a:ext uri="{FF2B5EF4-FFF2-40B4-BE49-F238E27FC236}">
                <a16:creationId xmlns:a16="http://schemas.microsoft.com/office/drawing/2014/main" id="{A9099AD2-424B-DB9E-677A-F928CA9C8D3D}"/>
              </a:ext>
            </a:extLst>
          </p:cNvPr>
          <p:cNvSpPr txBox="1"/>
          <p:nvPr/>
        </p:nvSpPr>
        <p:spPr>
          <a:xfrm>
            <a:off x="4039938" y="4235544"/>
            <a:ext cx="2308110" cy="276999"/>
          </a:xfrm>
          <a:prstGeom prst="rect">
            <a:avLst/>
          </a:prstGeom>
          <a:noFill/>
          <a:ln>
            <a:noFill/>
          </a:ln>
        </p:spPr>
        <p:txBody>
          <a:bodyPr wrap="square" rtlCol="0">
            <a:spAutoFit/>
          </a:bodyPr>
          <a:lstStyle/>
          <a:p>
            <a:pPr algn="ctr"/>
            <a:r>
              <a:rPr lang="en-US" sz="1200" dirty="0"/>
              <a:t>Convolutional Neural Network</a:t>
            </a:r>
            <a:endParaRPr lang="en-IN" sz="1200" dirty="0"/>
          </a:p>
        </p:txBody>
      </p:sp>
      <p:sp>
        <p:nvSpPr>
          <p:cNvPr id="111" name="TextBox 110">
            <a:extLst>
              <a:ext uri="{FF2B5EF4-FFF2-40B4-BE49-F238E27FC236}">
                <a16:creationId xmlns:a16="http://schemas.microsoft.com/office/drawing/2014/main" id="{45FEA35F-B0C4-905F-F83B-E8568C14CA0B}"/>
              </a:ext>
            </a:extLst>
          </p:cNvPr>
          <p:cNvSpPr txBox="1"/>
          <p:nvPr/>
        </p:nvSpPr>
        <p:spPr>
          <a:xfrm>
            <a:off x="7172710" y="3179350"/>
            <a:ext cx="139244" cy="184666"/>
          </a:xfrm>
          <a:prstGeom prst="rect">
            <a:avLst/>
          </a:prstGeom>
          <a:noFill/>
          <a:ln>
            <a:noFill/>
          </a:ln>
        </p:spPr>
        <p:txBody>
          <a:bodyPr wrap="square" rtlCol="0">
            <a:spAutoFit/>
          </a:bodyPr>
          <a:lstStyle/>
          <a:p>
            <a:r>
              <a:rPr lang="en-US" sz="600" dirty="0"/>
              <a:t>1</a:t>
            </a:r>
            <a:endParaRPr lang="en-IN" sz="600" dirty="0"/>
          </a:p>
        </p:txBody>
      </p:sp>
      <p:sp>
        <p:nvSpPr>
          <p:cNvPr id="112" name="TextBox 111">
            <a:extLst>
              <a:ext uri="{FF2B5EF4-FFF2-40B4-BE49-F238E27FC236}">
                <a16:creationId xmlns:a16="http://schemas.microsoft.com/office/drawing/2014/main" id="{C45DC569-87ED-B11D-F131-045EB8DE7F1F}"/>
              </a:ext>
            </a:extLst>
          </p:cNvPr>
          <p:cNvSpPr txBox="1"/>
          <p:nvPr/>
        </p:nvSpPr>
        <p:spPr>
          <a:xfrm>
            <a:off x="7185311" y="3502980"/>
            <a:ext cx="139244" cy="184666"/>
          </a:xfrm>
          <a:prstGeom prst="rect">
            <a:avLst/>
          </a:prstGeom>
          <a:noFill/>
          <a:ln>
            <a:noFill/>
          </a:ln>
        </p:spPr>
        <p:txBody>
          <a:bodyPr wrap="square" rtlCol="0">
            <a:spAutoFit/>
          </a:bodyPr>
          <a:lstStyle/>
          <a:p>
            <a:r>
              <a:rPr lang="en-US" sz="600" dirty="0"/>
              <a:t>0</a:t>
            </a:r>
            <a:endParaRPr lang="en-IN" sz="600" dirty="0"/>
          </a:p>
        </p:txBody>
      </p:sp>
      <p:sp>
        <p:nvSpPr>
          <p:cNvPr id="113" name="TextBox 112">
            <a:extLst>
              <a:ext uri="{FF2B5EF4-FFF2-40B4-BE49-F238E27FC236}">
                <a16:creationId xmlns:a16="http://schemas.microsoft.com/office/drawing/2014/main" id="{35020DAB-5B1E-0AC0-B11D-4A38B5D5580E}"/>
              </a:ext>
            </a:extLst>
          </p:cNvPr>
          <p:cNvSpPr txBox="1"/>
          <p:nvPr/>
        </p:nvSpPr>
        <p:spPr>
          <a:xfrm>
            <a:off x="547226" y="4262450"/>
            <a:ext cx="1708485" cy="276999"/>
          </a:xfrm>
          <a:prstGeom prst="rect">
            <a:avLst/>
          </a:prstGeom>
          <a:noFill/>
          <a:ln>
            <a:solidFill>
              <a:schemeClr val="tx1"/>
            </a:solidFill>
          </a:ln>
        </p:spPr>
        <p:txBody>
          <a:bodyPr wrap="square" rtlCol="0">
            <a:spAutoFit/>
          </a:bodyPr>
          <a:lstStyle/>
          <a:p>
            <a:pPr algn="ctr"/>
            <a:r>
              <a:rPr lang="en-US" sz="1200" dirty="0"/>
              <a:t>Splitting of data</a:t>
            </a:r>
            <a:endParaRPr lang="en-IN" sz="1200" dirty="0"/>
          </a:p>
        </p:txBody>
      </p:sp>
      <p:sp>
        <p:nvSpPr>
          <p:cNvPr id="114" name="Rectangle 113">
            <a:extLst>
              <a:ext uri="{FF2B5EF4-FFF2-40B4-BE49-F238E27FC236}">
                <a16:creationId xmlns:a16="http://schemas.microsoft.com/office/drawing/2014/main" id="{42A462E8-E118-D8C5-BF30-18DA2D0B4AF0}"/>
              </a:ext>
            </a:extLst>
          </p:cNvPr>
          <p:cNvSpPr/>
          <p:nvPr/>
        </p:nvSpPr>
        <p:spPr>
          <a:xfrm>
            <a:off x="10347873" y="1984876"/>
            <a:ext cx="1497317" cy="22267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EAAA6BF5-C1A3-2E88-C037-5B77D1544B8E}"/>
              </a:ext>
            </a:extLst>
          </p:cNvPr>
          <p:cNvSpPr/>
          <p:nvPr/>
        </p:nvSpPr>
        <p:spPr>
          <a:xfrm>
            <a:off x="10474068" y="2168444"/>
            <a:ext cx="1237913" cy="334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Camera</a:t>
            </a:r>
            <a:endParaRPr lang="en-IN" sz="1400" dirty="0">
              <a:solidFill>
                <a:schemeClr val="tx1"/>
              </a:solidFill>
            </a:endParaRPr>
          </a:p>
        </p:txBody>
      </p:sp>
      <p:sp>
        <p:nvSpPr>
          <p:cNvPr id="116" name="Rectangle 115">
            <a:extLst>
              <a:ext uri="{FF2B5EF4-FFF2-40B4-BE49-F238E27FC236}">
                <a16:creationId xmlns:a16="http://schemas.microsoft.com/office/drawing/2014/main" id="{094AE65F-0524-2318-EF51-7A7A84CED70F}"/>
              </a:ext>
            </a:extLst>
          </p:cNvPr>
          <p:cNvSpPr/>
          <p:nvPr/>
        </p:nvSpPr>
        <p:spPr>
          <a:xfrm>
            <a:off x="10474068" y="2691792"/>
            <a:ext cx="1237913" cy="360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Capturing image</a:t>
            </a:r>
            <a:endParaRPr lang="en-IN" sz="1050" dirty="0">
              <a:solidFill>
                <a:schemeClr val="tx1"/>
              </a:solidFill>
            </a:endParaRPr>
          </a:p>
        </p:txBody>
      </p:sp>
      <p:sp>
        <p:nvSpPr>
          <p:cNvPr id="117" name="Rectangle 116">
            <a:extLst>
              <a:ext uri="{FF2B5EF4-FFF2-40B4-BE49-F238E27FC236}">
                <a16:creationId xmlns:a16="http://schemas.microsoft.com/office/drawing/2014/main" id="{08D7F951-3A99-8318-12E0-78C33FE67A27}"/>
              </a:ext>
            </a:extLst>
          </p:cNvPr>
          <p:cNvSpPr/>
          <p:nvPr/>
        </p:nvSpPr>
        <p:spPr>
          <a:xfrm>
            <a:off x="10474067" y="3252263"/>
            <a:ext cx="1237913" cy="360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Web Communication</a:t>
            </a:r>
            <a:endParaRPr lang="en-IN" sz="900" dirty="0">
              <a:solidFill>
                <a:schemeClr val="tx1"/>
              </a:solidFill>
            </a:endParaRPr>
          </a:p>
        </p:txBody>
      </p:sp>
      <p:sp>
        <p:nvSpPr>
          <p:cNvPr id="118" name="Rectangle 117">
            <a:extLst>
              <a:ext uri="{FF2B5EF4-FFF2-40B4-BE49-F238E27FC236}">
                <a16:creationId xmlns:a16="http://schemas.microsoft.com/office/drawing/2014/main" id="{7BD89729-0777-BC95-7948-F15FCCA9D443}"/>
              </a:ext>
            </a:extLst>
          </p:cNvPr>
          <p:cNvSpPr/>
          <p:nvPr/>
        </p:nvSpPr>
        <p:spPr>
          <a:xfrm>
            <a:off x="10474066" y="3828366"/>
            <a:ext cx="1237913" cy="2764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Output</a:t>
            </a:r>
            <a:endParaRPr lang="en-IN" sz="1200" dirty="0">
              <a:solidFill>
                <a:schemeClr val="tx1"/>
              </a:solidFill>
            </a:endParaRPr>
          </a:p>
        </p:txBody>
      </p:sp>
      <p:sp>
        <p:nvSpPr>
          <p:cNvPr id="119" name="Rectangle 118">
            <a:extLst>
              <a:ext uri="{FF2B5EF4-FFF2-40B4-BE49-F238E27FC236}">
                <a16:creationId xmlns:a16="http://schemas.microsoft.com/office/drawing/2014/main" id="{9E1B6630-A68C-9B8F-2CD3-480F3D14F657}"/>
              </a:ext>
            </a:extLst>
          </p:cNvPr>
          <p:cNvSpPr/>
          <p:nvPr/>
        </p:nvSpPr>
        <p:spPr>
          <a:xfrm>
            <a:off x="8144151" y="3209297"/>
            <a:ext cx="1574293" cy="451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Middleware</a:t>
            </a:r>
            <a:endParaRPr lang="en-IN" dirty="0">
              <a:solidFill>
                <a:schemeClr val="tx1"/>
              </a:solidFill>
            </a:endParaRPr>
          </a:p>
        </p:txBody>
      </p:sp>
      <p:cxnSp>
        <p:nvCxnSpPr>
          <p:cNvPr id="122" name="Straight Arrow Connector 121">
            <a:extLst>
              <a:ext uri="{FF2B5EF4-FFF2-40B4-BE49-F238E27FC236}">
                <a16:creationId xmlns:a16="http://schemas.microsoft.com/office/drawing/2014/main" id="{6967D798-4EC7-9476-B0EE-023C8CF5D93A}"/>
              </a:ext>
            </a:extLst>
          </p:cNvPr>
          <p:cNvCxnSpPr>
            <a:stCxn id="2" idx="3"/>
          </p:cNvCxnSpPr>
          <p:nvPr/>
        </p:nvCxnSpPr>
        <p:spPr>
          <a:xfrm>
            <a:off x="1506753" y="1606466"/>
            <a:ext cx="2007" cy="378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322BBF-00E2-F52E-E125-9845CCB62A9D}"/>
              </a:ext>
            </a:extLst>
          </p:cNvPr>
          <p:cNvCxnSpPr>
            <a:cxnSpLocks/>
            <a:stCxn id="9" idx="2"/>
            <a:endCxn id="10" idx="0"/>
          </p:cNvCxnSpPr>
          <p:nvPr/>
        </p:nvCxnSpPr>
        <p:spPr>
          <a:xfrm>
            <a:off x="1407693" y="2870388"/>
            <a:ext cx="283" cy="21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D67C682-1FA1-47A4-C58B-3965D8B7B73A}"/>
              </a:ext>
            </a:extLst>
          </p:cNvPr>
          <p:cNvCxnSpPr>
            <a:cxnSpLocks/>
          </p:cNvCxnSpPr>
          <p:nvPr/>
        </p:nvCxnSpPr>
        <p:spPr>
          <a:xfrm>
            <a:off x="1420415" y="3362581"/>
            <a:ext cx="283" cy="21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EC7E5FB-BBA4-16DE-56BF-AF9F18787A25}"/>
              </a:ext>
            </a:extLst>
          </p:cNvPr>
          <p:cNvCxnSpPr>
            <a:cxnSpLocks/>
          </p:cNvCxnSpPr>
          <p:nvPr/>
        </p:nvCxnSpPr>
        <p:spPr>
          <a:xfrm>
            <a:off x="1420132" y="4040437"/>
            <a:ext cx="283" cy="21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48C0703C-7163-2E5B-49B8-66F3C19CAF68}"/>
              </a:ext>
            </a:extLst>
          </p:cNvPr>
          <p:cNvCxnSpPr>
            <a:cxnSpLocks/>
            <a:stCxn id="5" idx="3"/>
            <a:endCxn id="15" idx="1"/>
          </p:cNvCxnSpPr>
          <p:nvPr/>
        </p:nvCxnSpPr>
        <p:spPr>
          <a:xfrm flipV="1">
            <a:off x="2521205" y="3418850"/>
            <a:ext cx="883730" cy="10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E40B283-512A-933B-BB6F-50EC13D5D7C2}"/>
              </a:ext>
            </a:extLst>
          </p:cNvPr>
          <p:cNvCxnSpPr>
            <a:stCxn id="105" idx="3"/>
            <a:endCxn id="119" idx="1"/>
          </p:cNvCxnSpPr>
          <p:nvPr/>
        </p:nvCxnSpPr>
        <p:spPr>
          <a:xfrm>
            <a:off x="7408921" y="3425979"/>
            <a:ext cx="735230" cy="90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A02B3EF-3076-6436-E171-5A90304D9C50}"/>
              </a:ext>
            </a:extLst>
          </p:cNvPr>
          <p:cNvCxnSpPr>
            <a:cxnSpLocks/>
            <a:stCxn id="119" idx="3"/>
            <a:endCxn id="117" idx="1"/>
          </p:cNvCxnSpPr>
          <p:nvPr/>
        </p:nvCxnSpPr>
        <p:spPr>
          <a:xfrm flipV="1">
            <a:off x="9718444" y="3432652"/>
            <a:ext cx="755623" cy="24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ED6C91C-14B2-FE08-F5A7-5F1E50ACA9E4}"/>
              </a:ext>
            </a:extLst>
          </p:cNvPr>
          <p:cNvCxnSpPr>
            <a:cxnSpLocks/>
            <a:stCxn id="115" idx="2"/>
            <a:endCxn id="116" idx="0"/>
          </p:cNvCxnSpPr>
          <p:nvPr/>
        </p:nvCxnSpPr>
        <p:spPr>
          <a:xfrm>
            <a:off x="11093025" y="2503153"/>
            <a:ext cx="0" cy="188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53B3D72-2BA3-A716-A06D-DF2E84B17657}"/>
              </a:ext>
            </a:extLst>
          </p:cNvPr>
          <p:cNvCxnSpPr>
            <a:cxnSpLocks/>
          </p:cNvCxnSpPr>
          <p:nvPr/>
        </p:nvCxnSpPr>
        <p:spPr>
          <a:xfrm>
            <a:off x="11115250" y="3051130"/>
            <a:ext cx="0" cy="188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87EFC05-568B-7FE5-9C81-C9934457AF38}"/>
              </a:ext>
            </a:extLst>
          </p:cNvPr>
          <p:cNvCxnSpPr>
            <a:cxnSpLocks/>
            <a:stCxn id="117" idx="2"/>
            <a:endCxn id="118" idx="0"/>
          </p:cNvCxnSpPr>
          <p:nvPr/>
        </p:nvCxnSpPr>
        <p:spPr>
          <a:xfrm flipH="1">
            <a:off x="11093023" y="3613040"/>
            <a:ext cx="1" cy="215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77F9E-5E16-F87B-C1EE-5565E20A6EE5}"/>
              </a:ext>
            </a:extLst>
          </p:cNvPr>
          <p:cNvSpPr>
            <a:spLocks noGrp="1"/>
          </p:cNvSpPr>
          <p:nvPr>
            <p:ph idx="1"/>
          </p:nvPr>
        </p:nvSpPr>
        <p:spPr>
          <a:xfrm>
            <a:off x="838200" y="998385"/>
            <a:ext cx="10515600" cy="4861229"/>
          </a:xfrm>
        </p:spPr>
        <p:txBody>
          <a:bodyPr>
            <a:noAutofit/>
          </a:bodyPr>
          <a:lstStyle/>
          <a:p>
            <a:pPr marL="0" indent="0" algn="just">
              <a:lnSpc>
                <a:spcPct val="100000"/>
              </a:lnSpc>
              <a:buNone/>
            </a:pPr>
            <a:r>
              <a:rPr lang="en-IN" sz="2200" kern="100" dirty="0">
                <a:effectLst/>
                <a:latin typeface="Calibri" panose="020F0502020204030204" pitchFamily="34" charset="0"/>
                <a:ea typeface="Calibri" panose="020F0502020204030204" pitchFamily="34" charset="0"/>
                <a:cs typeface="Calibri" panose="020F0502020204030204" pitchFamily="34" charset="0"/>
              </a:rPr>
              <a:t>Fig </a:t>
            </a:r>
            <a:r>
              <a:rPr lang="en-IN" sz="2200" kern="100" dirty="0">
                <a:latin typeface="Calibri" panose="020F0502020204030204" pitchFamily="34" charset="0"/>
                <a:ea typeface="Calibri" panose="020F0502020204030204" pitchFamily="34" charset="0"/>
                <a:cs typeface="Calibri" panose="020F0502020204030204" pitchFamily="34" charset="0"/>
              </a:rPr>
              <a:t>7.</a:t>
            </a:r>
            <a:r>
              <a:rPr lang="en-IN" sz="2200" kern="100" dirty="0">
                <a:effectLst/>
                <a:latin typeface="Calibri" panose="020F0502020204030204" pitchFamily="34" charset="0"/>
                <a:ea typeface="Calibri" panose="020F0502020204030204" pitchFamily="34" charset="0"/>
                <a:cs typeface="Calibri" panose="020F0502020204030204" pitchFamily="34" charset="0"/>
              </a:rPr>
              <a:t>1 shows that the system architecture of the project.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Dataset of 800 banknote images, each of size 512*720 pixels.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Preprocessing of images to enhance quality and remove noise.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Building a CNN model to classify images as genuine or fake.</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Developing an application with Android Studio for frontend and Node.js for backend.</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r>
              <a:rPr lang="en-US" sz="2200" kern="100" dirty="0">
                <a:effectLst/>
                <a:latin typeface="Calibri" panose="020F0502020204030204" pitchFamily="34" charset="0"/>
                <a:ea typeface="Calibri" panose="020F0502020204030204" pitchFamily="34" charset="0"/>
                <a:cs typeface="Calibri" panose="020F0502020204030204" pitchFamily="34" charset="0"/>
              </a:rPr>
              <a:t>Web communication used to enable communication between frontend and backend.</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User uploads banknote image through GUI on mobile device. Frontend sends image to backend using web communication.</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Backend processes image using CNN model. Classification result is returned to frontend.</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0000"/>
              </a:lnSpc>
            </a:pPr>
            <a:r>
              <a:rPr lang="en-US" sz="2200" kern="100" dirty="0">
                <a:effectLst/>
                <a:latin typeface="Calibri" panose="020F0502020204030204" pitchFamily="34" charset="0"/>
                <a:ea typeface="Calibri" panose="020F0502020204030204" pitchFamily="34" charset="0"/>
                <a:cs typeface="Calibri" panose="020F0502020204030204" pitchFamily="34" charset="0"/>
              </a:rPr>
              <a:t>System can detect counterfeit banknotes using machine learning and image processing techniques.</a:t>
            </a:r>
            <a:endParaRPr lang="en-IN" sz="2200" dirty="0"/>
          </a:p>
        </p:txBody>
      </p:sp>
    </p:spTree>
    <p:extLst>
      <p:ext uri="{BB962C8B-B14F-4D97-AF65-F5344CB8AC3E}">
        <p14:creationId xmlns:p14="http://schemas.microsoft.com/office/powerpoint/2010/main" val="297210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84BB-84E0-4926-F5D2-D2A238AB944D}"/>
              </a:ext>
            </a:extLst>
          </p:cNvPr>
          <p:cNvSpPr>
            <a:spLocks noGrp="1"/>
          </p:cNvSpPr>
          <p:nvPr>
            <p:ph type="title"/>
          </p:nvPr>
        </p:nvSpPr>
        <p:spPr/>
        <p:txBody>
          <a:bodyPr/>
          <a:lstStyle/>
          <a:p>
            <a:pPr algn="ctr"/>
            <a:r>
              <a:rPr lang="en-US" sz="4400" b="1" dirty="0"/>
              <a:t>     Modules</a:t>
            </a:r>
            <a:endParaRPr lang="en-IN" b="1" dirty="0"/>
          </a:p>
        </p:txBody>
      </p:sp>
      <p:sp>
        <p:nvSpPr>
          <p:cNvPr id="3" name="Content Placeholder 2">
            <a:extLst>
              <a:ext uri="{FF2B5EF4-FFF2-40B4-BE49-F238E27FC236}">
                <a16:creationId xmlns:a16="http://schemas.microsoft.com/office/drawing/2014/main" id="{86082A5B-3F48-CC99-3DC9-A0EB24AAE7DB}"/>
              </a:ext>
            </a:extLst>
          </p:cNvPr>
          <p:cNvSpPr>
            <a:spLocks noGrp="1"/>
          </p:cNvSpPr>
          <p:nvPr>
            <p:ph idx="1"/>
          </p:nvPr>
        </p:nvSpPr>
        <p:spPr/>
        <p:txBody>
          <a:bodyPr>
            <a:normAutofit fontScale="85000" lnSpcReduction="10000"/>
          </a:bodyPr>
          <a:lstStyle/>
          <a:p>
            <a:pPr algn="just"/>
            <a:r>
              <a:rPr lang="en-US" sz="2200" b="1" kern="100" dirty="0">
                <a:effectLst/>
                <a:latin typeface="Calibri" panose="020F0502020204030204" pitchFamily="34" charset="0"/>
                <a:ea typeface="Calibri" panose="020F0502020204030204" pitchFamily="34" charset="0"/>
                <a:cs typeface="Calibri" panose="020F0502020204030204" pitchFamily="34" charset="0"/>
              </a:rPr>
              <a:t>Data Collection</a:t>
            </a:r>
          </a:p>
          <a:p>
            <a:pPr marL="800100" lvl="1" indent="-342900" algn="just">
              <a:lnSpc>
                <a:spcPct val="120000"/>
              </a:lnSpc>
              <a:buFont typeface="+mj-lt"/>
              <a:buAutoNum type="arabicPeriod"/>
            </a:pPr>
            <a:r>
              <a:rPr lang="en-US" sz="1900" kern="100" dirty="0">
                <a:effectLst/>
                <a:latin typeface="Calibri" panose="020F0502020204030204" pitchFamily="34" charset="0"/>
                <a:ea typeface="Calibri" panose="020F0502020204030204" pitchFamily="34" charset="0"/>
                <a:cs typeface="Calibri" panose="020F0502020204030204" pitchFamily="34" charset="0"/>
              </a:rPr>
              <a:t>This is the first step for creating an unbiased model. The quality of the dataset is as important as the quantity of the dataset, as bias can be induced easily. The crucial part of data collection is feature selection, involves choosing the most relevant features from the raw data. </a:t>
            </a:r>
          </a:p>
          <a:p>
            <a:pPr marL="800100" lvl="1" indent="-342900" algn="just">
              <a:lnSpc>
                <a:spcPct val="120000"/>
              </a:lnSpc>
              <a:buFont typeface="+mj-lt"/>
              <a:buAutoNum type="arabicPeriod"/>
            </a:pPr>
            <a:r>
              <a:rPr lang="en-US" sz="1900" kern="100" dirty="0">
                <a:effectLst/>
                <a:latin typeface="Calibri" panose="020F0502020204030204" pitchFamily="34" charset="0"/>
                <a:ea typeface="Calibri" panose="020F0502020204030204" pitchFamily="34" charset="0"/>
                <a:cs typeface="Calibri" panose="020F0502020204030204" pitchFamily="34" charset="0"/>
              </a:rPr>
              <a:t>This is important because using irrelevant or redundant features can negatively impact the performance of the machine learning models. </a:t>
            </a:r>
          </a:p>
          <a:p>
            <a:pPr marL="800100" lvl="1" indent="-342900" algn="just">
              <a:lnSpc>
                <a:spcPct val="120000"/>
              </a:lnSpc>
              <a:buFont typeface="+mj-lt"/>
              <a:buAutoNum type="arabicPeriod"/>
            </a:pPr>
            <a:r>
              <a:rPr lang="en-US" sz="1900" kern="100" dirty="0">
                <a:effectLst/>
                <a:latin typeface="Calibri" panose="020F0502020204030204" pitchFamily="34" charset="0"/>
                <a:ea typeface="Calibri" panose="020F0502020204030204" pitchFamily="34" charset="0"/>
                <a:cs typeface="Calibri" panose="020F0502020204030204" pitchFamily="34" charset="0"/>
              </a:rPr>
              <a:t>Techniques such as correlation analysis, mutual information, and recursive feature elimination can be used for feature selection. </a:t>
            </a:r>
          </a:p>
          <a:p>
            <a:pPr marL="457200" lvl="1" indent="0" algn="jus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2200" b="1" kern="100" dirty="0">
                <a:effectLst/>
                <a:latin typeface="Calibri" panose="020F0502020204030204" pitchFamily="34" charset="0"/>
                <a:ea typeface="Calibri" panose="020F0502020204030204" pitchFamily="34" charset="0"/>
                <a:cs typeface="Calibri" panose="020F0502020204030204" pitchFamily="34" charset="0"/>
              </a:rPr>
              <a:t>DATA PRE-PROCESSING</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20000"/>
              </a:lnSpc>
              <a:buFont typeface="+mj-lt"/>
              <a:buAutoNum type="arabicPeriod"/>
            </a:pPr>
            <a:r>
              <a:rPr lang="en-US" sz="1900" kern="100" dirty="0">
                <a:effectLst/>
                <a:latin typeface="Calibri" panose="020F0502020204030204" pitchFamily="34" charset="0"/>
                <a:ea typeface="Calibri" panose="020F0502020204030204" pitchFamily="34" charset="0"/>
                <a:cs typeface="Calibri" panose="020F0502020204030204" pitchFamily="34" charset="0"/>
              </a:rPr>
              <a:t>This involves cleaning, normalizing, and transforming the raw data to make it suitable for analysis. The main techniques used in data preprocessing are data cleaning, data transformation, and feature engineering. </a:t>
            </a:r>
          </a:p>
          <a:p>
            <a:pPr marL="800100" lvl="1" indent="-342900" algn="just">
              <a:lnSpc>
                <a:spcPct val="120000"/>
              </a:lnSpc>
              <a:buFont typeface="+mj-lt"/>
              <a:buAutoNum type="arabicPeriod"/>
            </a:pPr>
            <a:r>
              <a:rPr lang="en-US" sz="1900" kern="100" dirty="0">
                <a:effectLst/>
                <a:latin typeface="Calibri" panose="020F0502020204030204" pitchFamily="34" charset="0"/>
                <a:ea typeface="Calibri" panose="020F0502020204030204" pitchFamily="34" charset="0"/>
                <a:cs typeface="Calibri" panose="020F0502020204030204" pitchFamily="34" charset="0"/>
              </a:rPr>
              <a:t>This step helps to improve the accuracy of the model which we are training. This process is done in order to remove redundancy and in appropriate data.</a:t>
            </a:r>
            <a:endParaRPr lang="en-IN"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368478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D789D-618D-C60E-E624-09880333EBE4}"/>
              </a:ext>
            </a:extLst>
          </p:cNvPr>
          <p:cNvSpPr>
            <a:spLocks noGrp="1"/>
          </p:cNvSpPr>
          <p:nvPr>
            <p:ph idx="1"/>
          </p:nvPr>
        </p:nvSpPr>
        <p:spPr>
          <a:xfrm>
            <a:off x="838200" y="484094"/>
            <a:ext cx="10515600" cy="5692869"/>
          </a:xfrm>
        </p:spPr>
        <p:txBody>
          <a:bodyPr>
            <a:normAutofit lnSpcReduction="10000"/>
          </a:bodyPr>
          <a:lstStyle/>
          <a:p>
            <a:r>
              <a:rPr lang="en-US" sz="2000" b="1" kern="100" dirty="0">
                <a:effectLst/>
                <a:latin typeface="Calibri" panose="020F0502020204030204" pitchFamily="34" charset="0"/>
                <a:ea typeface="Calibri" panose="020F0502020204030204" pitchFamily="34" charset="0"/>
                <a:cs typeface="Calibri" panose="020F0502020204030204" pitchFamily="34" charset="0"/>
              </a:rPr>
              <a:t>MODEL BUILDING</a:t>
            </a: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In this module the main part is choosing the appropriate algorithm for finding the fake currency from the properties of the image which is given. </a:t>
            </a: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For our project we have concluded to use Convolutional Neural Network detect the fake currency, as CNN algorithm keep adding new data to the dataset, the prediction is adjusted without having to retrain a new model. So It is easy to keep the model up to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kern="100" dirty="0">
                <a:effectLst/>
                <a:latin typeface="Calibri" panose="020F0502020204030204" pitchFamily="34" charset="0"/>
                <a:ea typeface="Calibri" panose="020F0502020204030204" pitchFamily="34" charset="0"/>
                <a:cs typeface="Calibri" panose="020F0502020204030204" pitchFamily="34" charset="0"/>
              </a:rPr>
              <a:t>TRAINING AND TESTING</a:t>
            </a: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This process involves many iteration of model training with the data which we have cleaned in the previous steps until the model stabilizes and produces accurate results. </a:t>
            </a: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Testing is the process of evaluating these results to obtain a unbiased model. If the model is biased the data set should be normalized properly.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kern="100" dirty="0">
                <a:effectLst/>
                <a:latin typeface="Calibri" panose="020F0502020204030204" pitchFamily="34" charset="0"/>
                <a:ea typeface="Calibri" panose="020F0502020204030204" pitchFamily="34" charset="0"/>
                <a:cs typeface="Calibri" panose="020F0502020204030204" pitchFamily="34" charset="0"/>
              </a:rPr>
              <a:t>APP BUILDING</a:t>
            </a: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In this step the model which we have built is integrated with the mobile application with the help of Application programmable interface, and the application is tested for any errors which may occur due to communication failure.</a:t>
            </a:r>
          </a:p>
          <a:p>
            <a:r>
              <a:rPr lang="en-US" sz="2000" b="1" kern="100" dirty="0">
                <a:effectLst/>
                <a:latin typeface="Calibri" panose="020F0502020204030204" pitchFamily="34" charset="0"/>
                <a:ea typeface="Calibri" panose="020F0502020204030204" pitchFamily="34" charset="0"/>
                <a:cs typeface="Calibri" panose="020F0502020204030204" pitchFamily="34" charset="0"/>
              </a:rPr>
              <a:t>DEPLOY THE APPLICATION</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0000"/>
              </a:lnSpc>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This is the final step which is to deploy the application in the web.</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19682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52AEBDD-8388-B142-9C4F-8EECCE306457}"/>
              </a:ext>
            </a:extLst>
          </p:cNvPr>
          <p:cNvGraphicFramePr>
            <a:graphicFrameLocks noGrp="1"/>
          </p:cNvGraphicFramePr>
          <p:nvPr>
            <p:ph idx="1"/>
            <p:extLst>
              <p:ext uri="{D42A27DB-BD31-4B8C-83A1-F6EECF244321}">
                <p14:modId xmlns:p14="http://schemas.microsoft.com/office/powerpoint/2010/main" val="860820105"/>
              </p:ext>
            </p:extLst>
          </p:nvPr>
        </p:nvGraphicFramePr>
        <p:xfrm>
          <a:off x="838200" y="1825625"/>
          <a:ext cx="10515597" cy="369829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386679683"/>
                    </a:ext>
                  </a:extLst>
                </a:gridCol>
                <a:gridCol w="3505199">
                  <a:extLst>
                    <a:ext uri="{9D8B030D-6E8A-4147-A177-3AD203B41FA5}">
                      <a16:colId xmlns:a16="http://schemas.microsoft.com/office/drawing/2014/main" val="3799100610"/>
                    </a:ext>
                  </a:extLst>
                </a:gridCol>
                <a:gridCol w="3505199">
                  <a:extLst>
                    <a:ext uri="{9D8B030D-6E8A-4147-A177-3AD203B41FA5}">
                      <a16:colId xmlns:a16="http://schemas.microsoft.com/office/drawing/2014/main" val="3607654911"/>
                    </a:ext>
                  </a:extLst>
                </a:gridCol>
              </a:tblGrid>
              <a:tr h="370840">
                <a:tc>
                  <a:txBody>
                    <a:bodyPr/>
                    <a:lstStyle/>
                    <a:p>
                      <a:pPr marL="0" marR="0" lvl="0" indent="0" algn="ctr" rtl="0">
                        <a:lnSpc>
                          <a:spcPct val="100000"/>
                        </a:lnSpc>
                        <a:spcBef>
                          <a:spcPts val="0"/>
                        </a:spcBef>
                        <a:spcAft>
                          <a:spcPts val="0"/>
                        </a:spcAft>
                        <a:buNone/>
                      </a:pPr>
                      <a:r>
                        <a:rPr lang="en-US" sz="1800" b="1" u="none" strike="noStrike" cap="none" dirty="0">
                          <a:solidFill>
                            <a:schemeClr val="dk1"/>
                          </a:solidFill>
                        </a:rPr>
                        <a:t>Modules</a:t>
                      </a:r>
                      <a:endParaRPr sz="1800" b="1" u="none" strike="noStrike" cap="none" dirty="0">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rPr>
                        <a:t>Functional Requirement</a:t>
                      </a:r>
                      <a:endParaRPr sz="18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rPr>
                        <a:t>Task</a:t>
                      </a:r>
                      <a:endParaRPr sz="1800" b="1" u="none" strike="noStrike" cap="none">
                        <a:solidFill>
                          <a:schemeClr val="dk1"/>
                        </a:solidFill>
                      </a:endParaRPr>
                    </a:p>
                  </a:txBody>
                  <a:tcPr marL="91450" marR="91450" marT="45725" marB="45725"/>
                </a:tc>
                <a:extLst>
                  <a:ext uri="{0D108BD9-81ED-4DB2-BD59-A6C34878D82A}">
                    <a16:rowId xmlns:a16="http://schemas.microsoft.com/office/drawing/2014/main" val="1171155910"/>
                  </a:ext>
                </a:extLst>
              </a:tr>
              <a:tr h="370840">
                <a:tc>
                  <a:txBody>
                    <a:bodyPr/>
                    <a:lstStyle/>
                    <a:p>
                      <a:pPr marL="0" marR="0" lvl="0" indent="0" algn="ctr" rtl="0">
                        <a:lnSpc>
                          <a:spcPct val="100000"/>
                        </a:lnSpc>
                        <a:spcBef>
                          <a:spcPts val="0"/>
                        </a:spcBef>
                        <a:spcAft>
                          <a:spcPts val="0"/>
                        </a:spcAft>
                        <a:buNone/>
                      </a:pPr>
                      <a:r>
                        <a:rPr lang="en-US" sz="1800" b="1" dirty="0"/>
                        <a:t>Module 1</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Data collection</a:t>
                      </a:r>
                      <a:endParaRPr sz="1800" b="1" u="none" strike="noStrike" cap="none" dirty="0"/>
                    </a:p>
                    <a:p>
                      <a:pPr marL="0" marR="0" lvl="0" indent="0" algn="ctr" rtl="0">
                        <a:lnSpc>
                          <a:spcPct val="100000"/>
                        </a:lnSpc>
                        <a:spcBef>
                          <a:spcPts val="0"/>
                        </a:spcBef>
                        <a:spcAft>
                          <a:spcPts val="0"/>
                        </a:spcAft>
                        <a:buNone/>
                      </a:pPr>
                      <a:r>
                        <a:rPr lang="en-US" sz="1800" b="1" dirty="0"/>
                        <a:t>(Currency Notes)</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Collecting raw images of </a:t>
                      </a:r>
                      <a:r>
                        <a:rPr lang="en-US" sz="1600" b="1" dirty="0"/>
                        <a:t>currency notes</a:t>
                      </a:r>
                      <a:endParaRPr sz="1800" b="1" u="none" strike="noStrike" cap="none" dirty="0"/>
                    </a:p>
                  </a:txBody>
                  <a:tcPr marL="91450" marR="91450" marT="45725" marB="45725" anchor="ctr"/>
                </a:tc>
                <a:extLst>
                  <a:ext uri="{0D108BD9-81ED-4DB2-BD59-A6C34878D82A}">
                    <a16:rowId xmlns:a16="http://schemas.microsoft.com/office/drawing/2014/main" val="3430419811"/>
                  </a:ext>
                </a:extLst>
              </a:tr>
              <a:tr h="370840">
                <a:tc>
                  <a:txBody>
                    <a:bodyPr/>
                    <a:lstStyle/>
                    <a:p>
                      <a:pPr marL="0" marR="0" lvl="0" indent="0" algn="ctr" rtl="0">
                        <a:lnSpc>
                          <a:spcPct val="100000"/>
                        </a:lnSpc>
                        <a:spcBef>
                          <a:spcPts val="0"/>
                        </a:spcBef>
                        <a:spcAft>
                          <a:spcPts val="0"/>
                        </a:spcAft>
                        <a:buNone/>
                      </a:pPr>
                      <a:r>
                        <a:rPr lang="en-US" sz="1800" b="1" dirty="0"/>
                        <a:t>Module </a:t>
                      </a:r>
                      <a:r>
                        <a:rPr lang="en-US" sz="1800" b="1" u="none" strike="noStrike" cap="none" dirty="0"/>
                        <a:t>2</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Data Pre -processing</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Scaling the data for effective utilization</a:t>
                      </a:r>
                      <a:endParaRPr sz="1600" b="1" u="none" strike="noStrike" cap="none" dirty="0"/>
                    </a:p>
                  </a:txBody>
                  <a:tcPr marL="91450" marR="91450" marT="45725" marB="45725" anchor="ctr"/>
                </a:tc>
                <a:extLst>
                  <a:ext uri="{0D108BD9-81ED-4DB2-BD59-A6C34878D82A}">
                    <a16:rowId xmlns:a16="http://schemas.microsoft.com/office/drawing/2014/main" val="415280369"/>
                  </a:ext>
                </a:extLst>
              </a:tr>
              <a:tr h="370840">
                <a:tc>
                  <a:txBody>
                    <a:bodyPr/>
                    <a:lstStyle/>
                    <a:p>
                      <a:pPr marL="0" marR="0" lvl="0" indent="0" algn="ctr" rtl="0">
                        <a:lnSpc>
                          <a:spcPct val="100000"/>
                        </a:lnSpc>
                        <a:spcBef>
                          <a:spcPts val="0"/>
                        </a:spcBef>
                        <a:spcAft>
                          <a:spcPts val="0"/>
                        </a:spcAft>
                        <a:buNone/>
                      </a:pPr>
                      <a:r>
                        <a:rPr lang="en-US" sz="1800" b="1" dirty="0"/>
                        <a:t>Module </a:t>
                      </a:r>
                      <a:r>
                        <a:rPr lang="en-US" sz="1800" b="1" u="none" strike="noStrike" cap="none" dirty="0"/>
                        <a:t>3</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Model building</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Choosing the best model for better accuracy</a:t>
                      </a:r>
                      <a:endParaRPr sz="1600" b="1" u="none" strike="noStrike" cap="none" dirty="0"/>
                    </a:p>
                  </a:txBody>
                  <a:tcPr marL="91450" marR="91450" marT="45725" marB="45725" anchor="ctr"/>
                </a:tc>
                <a:extLst>
                  <a:ext uri="{0D108BD9-81ED-4DB2-BD59-A6C34878D82A}">
                    <a16:rowId xmlns:a16="http://schemas.microsoft.com/office/drawing/2014/main" val="2293264838"/>
                  </a:ext>
                </a:extLst>
              </a:tr>
              <a:tr h="370840">
                <a:tc>
                  <a:txBody>
                    <a:bodyPr/>
                    <a:lstStyle/>
                    <a:p>
                      <a:pPr marL="0" marR="0" lvl="0" indent="0" algn="ctr" rtl="0">
                        <a:lnSpc>
                          <a:spcPct val="100000"/>
                        </a:lnSpc>
                        <a:spcBef>
                          <a:spcPts val="0"/>
                        </a:spcBef>
                        <a:spcAft>
                          <a:spcPts val="0"/>
                        </a:spcAft>
                        <a:buNone/>
                      </a:pPr>
                      <a:r>
                        <a:rPr lang="en-US" sz="1800" b="1"/>
                        <a:t>Module </a:t>
                      </a:r>
                      <a:r>
                        <a:rPr lang="en-US" sz="1800" b="1" u="none" strike="noStrike" cap="none"/>
                        <a:t>4</a:t>
                      </a:r>
                      <a:endParaRPr sz="1800" b="1"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Training &amp; Testing</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Model will be trained and tested numerous times</a:t>
                      </a:r>
                      <a:endParaRPr sz="1600" b="1" u="none" strike="noStrike" cap="none" dirty="0"/>
                    </a:p>
                  </a:txBody>
                  <a:tcPr marL="91450" marR="91450" marT="45725" marB="45725" anchor="ctr"/>
                </a:tc>
                <a:extLst>
                  <a:ext uri="{0D108BD9-81ED-4DB2-BD59-A6C34878D82A}">
                    <a16:rowId xmlns:a16="http://schemas.microsoft.com/office/drawing/2014/main" val="1503718629"/>
                  </a:ext>
                </a:extLst>
              </a:tr>
              <a:tr h="370840">
                <a:tc>
                  <a:txBody>
                    <a:bodyPr/>
                    <a:lstStyle/>
                    <a:p>
                      <a:pPr marL="0" marR="0" lvl="0" indent="0" algn="ctr" rtl="0">
                        <a:lnSpc>
                          <a:spcPct val="100000"/>
                        </a:lnSpc>
                        <a:spcBef>
                          <a:spcPts val="0"/>
                        </a:spcBef>
                        <a:spcAft>
                          <a:spcPts val="0"/>
                        </a:spcAft>
                        <a:buNone/>
                      </a:pPr>
                      <a:r>
                        <a:rPr lang="en-US" sz="1800" b="1" dirty="0"/>
                        <a:t>Module </a:t>
                      </a:r>
                      <a:r>
                        <a:rPr lang="en-US" sz="1800" b="1" u="none" strike="noStrike" cap="none" dirty="0"/>
                        <a:t>5</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App building</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Integrating the model with the mobile application</a:t>
                      </a:r>
                      <a:endParaRPr sz="1600" b="1" u="none" strike="noStrike" cap="none" dirty="0"/>
                    </a:p>
                  </a:txBody>
                  <a:tcPr marL="91450" marR="91450" marT="45725" marB="45725" anchor="ctr"/>
                </a:tc>
                <a:extLst>
                  <a:ext uri="{0D108BD9-81ED-4DB2-BD59-A6C34878D82A}">
                    <a16:rowId xmlns:a16="http://schemas.microsoft.com/office/drawing/2014/main" val="3672205277"/>
                  </a:ext>
                </a:extLst>
              </a:tr>
              <a:tr h="370840">
                <a:tc>
                  <a:txBody>
                    <a:bodyPr/>
                    <a:lstStyle/>
                    <a:p>
                      <a:pPr marL="0" marR="0" lvl="0" indent="0" algn="ctr" rtl="0">
                        <a:lnSpc>
                          <a:spcPct val="100000"/>
                        </a:lnSpc>
                        <a:spcBef>
                          <a:spcPts val="0"/>
                        </a:spcBef>
                        <a:spcAft>
                          <a:spcPts val="0"/>
                        </a:spcAft>
                        <a:buNone/>
                      </a:pPr>
                      <a:r>
                        <a:rPr lang="en-US" sz="1800" b="1" dirty="0"/>
                        <a:t>Module </a:t>
                      </a:r>
                      <a:r>
                        <a:rPr lang="en-US" sz="1800" b="1" u="none" strike="noStrike" cap="none" dirty="0"/>
                        <a:t>6</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a:t>Deploy the app</a:t>
                      </a:r>
                      <a:endParaRPr sz="18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b="1" u="none" strike="noStrike" cap="none" dirty="0"/>
                        <a:t>Making the model available to the users through a application</a:t>
                      </a:r>
                      <a:endParaRPr sz="1600" b="1" u="none" strike="noStrike" cap="none" dirty="0"/>
                    </a:p>
                  </a:txBody>
                  <a:tcPr marL="91450" marR="91450" marT="45725" marB="45725" anchor="ctr"/>
                </a:tc>
                <a:extLst>
                  <a:ext uri="{0D108BD9-81ED-4DB2-BD59-A6C34878D82A}">
                    <a16:rowId xmlns:a16="http://schemas.microsoft.com/office/drawing/2014/main" val="3727424597"/>
                  </a:ext>
                </a:extLst>
              </a:tr>
            </a:tbl>
          </a:graphicData>
        </a:graphic>
      </p:graphicFrame>
    </p:spTree>
    <p:extLst>
      <p:ext uri="{BB962C8B-B14F-4D97-AF65-F5344CB8AC3E}">
        <p14:creationId xmlns:p14="http://schemas.microsoft.com/office/powerpoint/2010/main" val="1473968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6B38-8B22-AAD0-6BCB-0C7614E61879}"/>
              </a:ext>
            </a:extLst>
          </p:cNvPr>
          <p:cNvSpPr>
            <a:spLocks noGrp="1"/>
          </p:cNvSpPr>
          <p:nvPr>
            <p:ph type="title"/>
          </p:nvPr>
        </p:nvSpPr>
        <p:spPr>
          <a:xfrm>
            <a:off x="838200" y="356297"/>
            <a:ext cx="10515600" cy="947397"/>
          </a:xfrm>
        </p:spPr>
        <p:txBody>
          <a:bodyPr>
            <a:noAutofit/>
          </a:bodyPr>
          <a:lstStyle/>
          <a:p>
            <a:pPr algn="ctr"/>
            <a:br>
              <a:rPr lang="en-IN" b="1" dirty="0"/>
            </a:br>
            <a:r>
              <a:rPr lang="en-IN" b="1" dirty="0"/>
              <a:t>Use Case Diagram</a:t>
            </a:r>
            <a:br>
              <a:rPr lang="en-IN" b="1" dirty="0"/>
            </a:br>
            <a:endParaRPr lang="en-IN" b="1" dirty="0"/>
          </a:p>
        </p:txBody>
      </p:sp>
      <p:pic>
        <p:nvPicPr>
          <p:cNvPr id="4" name="Content Placeholder 3">
            <a:extLst>
              <a:ext uri="{FF2B5EF4-FFF2-40B4-BE49-F238E27FC236}">
                <a16:creationId xmlns:a16="http://schemas.microsoft.com/office/drawing/2014/main" id="{126F5A56-5707-0987-03E3-F097C0DE6D27}"/>
              </a:ext>
            </a:extLst>
          </p:cNvPr>
          <p:cNvPicPr>
            <a:picLocks noGrp="1" noChangeAspect="1"/>
          </p:cNvPicPr>
          <p:nvPr>
            <p:ph idx="1"/>
          </p:nvPr>
        </p:nvPicPr>
        <p:blipFill>
          <a:blip r:embed="rId2"/>
          <a:stretch>
            <a:fillRect/>
          </a:stretch>
        </p:blipFill>
        <p:spPr>
          <a:xfrm>
            <a:off x="936753" y="1690688"/>
            <a:ext cx="4867954" cy="4191585"/>
          </a:xfrm>
          <a:prstGeom prst="rect">
            <a:avLst/>
          </a:prstGeom>
        </p:spPr>
      </p:pic>
      <p:pic>
        <p:nvPicPr>
          <p:cNvPr id="5" name="Picture 4">
            <a:extLst>
              <a:ext uri="{FF2B5EF4-FFF2-40B4-BE49-F238E27FC236}">
                <a16:creationId xmlns:a16="http://schemas.microsoft.com/office/drawing/2014/main" id="{D9CBB9E6-00EE-3386-BEF2-D7ACBD4E1394}"/>
              </a:ext>
            </a:extLst>
          </p:cNvPr>
          <p:cNvPicPr>
            <a:picLocks noChangeAspect="1"/>
          </p:cNvPicPr>
          <p:nvPr/>
        </p:nvPicPr>
        <p:blipFill>
          <a:blip r:embed="rId3"/>
          <a:stretch>
            <a:fillRect/>
          </a:stretch>
        </p:blipFill>
        <p:spPr>
          <a:xfrm>
            <a:off x="6657229" y="1280669"/>
            <a:ext cx="4696571" cy="4984957"/>
          </a:xfrm>
          <a:prstGeom prst="rect">
            <a:avLst/>
          </a:prstGeom>
        </p:spPr>
      </p:pic>
      <p:sp>
        <p:nvSpPr>
          <p:cNvPr id="6" name="TextBox 5">
            <a:extLst>
              <a:ext uri="{FF2B5EF4-FFF2-40B4-BE49-F238E27FC236}">
                <a16:creationId xmlns:a16="http://schemas.microsoft.com/office/drawing/2014/main" id="{9F3B4307-A2B3-65FE-22A5-356BFD9977B9}"/>
              </a:ext>
            </a:extLst>
          </p:cNvPr>
          <p:cNvSpPr txBox="1"/>
          <p:nvPr/>
        </p:nvSpPr>
        <p:spPr>
          <a:xfrm>
            <a:off x="0" y="6369898"/>
            <a:ext cx="6096000" cy="464871"/>
          </a:xfrm>
          <a:prstGeom prst="rect">
            <a:avLst/>
          </a:prstGeom>
          <a:noFill/>
        </p:spPr>
        <p:txBody>
          <a:bodyPr wrap="square">
            <a:spAutoFit/>
          </a:bodyPr>
          <a:lstStyle/>
          <a:p>
            <a:pPr algn="ctr">
              <a:lnSpc>
                <a:spcPct val="150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Fig </a:t>
            </a:r>
            <a:r>
              <a:rPr lang="en-IN" kern="100" dirty="0">
                <a:latin typeface="Calibri" panose="020F0502020204030204" pitchFamily="34" charset="0"/>
                <a:ea typeface="Calibri" panose="020F0502020204030204" pitchFamily="34" charset="0"/>
                <a:cs typeface="Calibri" panose="020F0502020204030204" pitchFamily="34" charset="0"/>
              </a:rPr>
              <a:t>9</a:t>
            </a:r>
            <a:r>
              <a:rPr lang="en-IN" sz="1800" kern="100" dirty="0">
                <a:effectLst/>
                <a:latin typeface="Calibri" panose="020F0502020204030204" pitchFamily="34" charset="0"/>
                <a:ea typeface="Calibri" panose="020F0502020204030204" pitchFamily="34" charset="0"/>
                <a:cs typeface="Calibri" panose="020F0502020204030204" pitchFamily="34" charset="0"/>
              </a:rPr>
              <a:t>.1.1 Use Case Diagram Application Frontend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0D373C7-7E1D-D802-B389-A82559D1687C}"/>
              </a:ext>
            </a:extLst>
          </p:cNvPr>
          <p:cNvSpPr txBox="1"/>
          <p:nvPr/>
        </p:nvSpPr>
        <p:spPr>
          <a:xfrm>
            <a:off x="6096000" y="6369898"/>
            <a:ext cx="6096000" cy="464871"/>
          </a:xfrm>
          <a:prstGeom prst="rect">
            <a:avLst/>
          </a:prstGeom>
          <a:noFill/>
        </p:spPr>
        <p:txBody>
          <a:bodyPr wrap="square">
            <a:spAutoFit/>
          </a:bodyPr>
          <a:lstStyle/>
          <a:p>
            <a:pPr algn="ctr">
              <a:lnSpc>
                <a:spcPct val="150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Fig </a:t>
            </a:r>
            <a:r>
              <a:rPr lang="en-IN" kern="100" dirty="0">
                <a:latin typeface="Calibri" panose="020F0502020204030204" pitchFamily="34" charset="0"/>
                <a:ea typeface="Calibri" panose="020F0502020204030204" pitchFamily="34" charset="0"/>
                <a:cs typeface="Calibri" panose="020F0502020204030204" pitchFamily="34" charset="0"/>
              </a:rPr>
              <a:t>9</a:t>
            </a:r>
            <a:r>
              <a:rPr lang="en-IN" sz="1800" kern="100" dirty="0">
                <a:effectLst/>
                <a:latin typeface="Calibri" panose="020F0502020204030204" pitchFamily="34" charset="0"/>
                <a:ea typeface="Calibri" panose="020F0502020204030204" pitchFamily="34" charset="0"/>
                <a:cs typeface="Calibri" panose="020F0502020204030204" pitchFamily="34" charset="0"/>
              </a:rPr>
              <a:t>.1.2 Use Case Diagram Application Backend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220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3">
            <a:extLst>
              <a:ext uri="{FF2B5EF4-FFF2-40B4-BE49-F238E27FC236}">
                <a16:creationId xmlns:a16="http://schemas.microsoft.com/office/drawing/2014/main" id="{D8415C91-CB67-91C2-C950-36C00A800724}"/>
              </a:ext>
            </a:extLst>
          </p:cNvPr>
          <p:cNvSpPr txBox="1">
            <a:spLocks/>
          </p:cNvSpPr>
          <p:nvPr/>
        </p:nvSpPr>
        <p:spPr>
          <a:xfrm>
            <a:off x="866775" y="2925764"/>
            <a:ext cx="5705475" cy="100647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1800"/>
            </a:pPr>
            <a:r>
              <a:rPr lang="en-US" sz="4400" dirty="0"/>
              <a:t>Activity Diagram</a:t>
            </a:r>
          </a:p>
        </p:txBody>
      </p:sp>
      <p:pic>
        <p:nvPicPr>
          <p:cNvPr id="6" name="Picture 5">
            <a:extLst>
              <a:ext uri="{FF2B5EF4-FFF2-40B4-BE49-F238E27FC236}">
                <a16:creationId xmlns:a16="http://schemas.microsoft.com/office/drawing/2014/main" id="{54E8B994-614A-170D-2093-20A266ABA4B6}"/>
              </a:ext>
            </a:extLst>
          </p:cNvPr>
          <p:cNvPicPr>
            <a:picLocks noChangeAspect="1"/>
          </p:cNvPicPr>
          <p:nvPr/>
        </p:nvPicPr>
        <p:blipFill>
          <a:blip r:embed="rId2"/>
          <a:stretch>
            <a:fillRect/>
          </a:stretch>
        </p:blipFill>
        <p:spPr>
          <a:xfrm>
            <a:off x="6981825" y="134901"/>
            <a:ext cx="4031080" cy="5845974"/>
          </a:xfrm>
          <a:prstGeom prst="rect">
            <a:avLst/>
          </a:prstGeom>
        </p:spPr>
      </p:pic>
      <p:sp>
        <p:nvSpPr>
          <p:cNvPr id="4" name="TextBox 3">
            <a:extLst>
              <a:ext uri="{FF2B5EF4-FFF2-40B4-BE49-F238E27FC236}">
                <a16:creationId xmlns:a16="http://schemas.microsoft.com/office/drawing/2014/main" id="{FAC77805-E928-F1B2-A2D7-19FDB34116CE}"/>
              </a:ext>
            </a:extLst>
          </p:cNvPr>
          <p:cNvSpPr txBox="1"/>
          <p:nvPr/>
        </p:nvSpPr>
        <p:spPr>
          <a:xfrm>
            <a:off x="5949365" y="6007769"/>
            <a:ext cx="6096000" cy="464871"/>
          </a:xfrm>
          <a:prstGeom prst="rect">
            <a:avLst/>
          </a:prstGeom>
          <a:noFill/>
        </p:spPr>
        <p:txBody>
          <a:bodyPr wrap="square">
            <a:spAutoFit/>
          </a:bodyPr>
          <a:lstStyle/>
          <a:p>
            <a:pPr algn="ctr">
              <a:lnSpc>
                <a:spcPct val="150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Fig </a:t>
            </a:r>
            <a:r>
              <a:rPr lang="en-IN" kern="100" dirty="0">
                <a:latin typeface="Calibri" panose="020F0502020204030204" pitchFamily="34" charset="0"/>
                <a:ea typeface="Calibri" panose="020F0502020204030204" pitchFamily="34" charset="0"/>
                <a:cs typeface="Calibri" panose="020F0502020204030204" pitchFamily="34" charset="0"/>
              </a:rPr>
              <a:t>9</a:t>
            </a:r>
            <a:r>
              <a:rPr lang="en-IN" sz="1800" kern="100" dirty="0">
                <a:effectLst/>
                <a:latin typeface="Calibri" panose="020F0502020204030204" pitchFamily="34" charset="0"/>
                <a:ea typeface="Calibri" panose="020F0502020204030204" pitchFamily="34" charset="0"/>
                <a:cs typeface="Calibri" panose="020F0502020204030204" pitchFamily="34" charset="0"/>
              </a:rPr>
              <a:t>.2 Activity Diagram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607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3"/>
          <p:cNvSpPr txBox="1">
            <a:spLocks noGrp="1"/>
          </p:cNvSpPr>
          <p:nvPr>
            <p:ph type="ctrTitle"/>
          </p:nvPr>
        </p:nvSpPr>
        <p:spPr>
          <a:xfrm>
            <a:off x="1524000" y="941261"/>
            <a:ext cx="9144000" cy="69503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Calibri"/>
              <a:buNone/>
            </a:pPr>
            <a:r>
              <a:rPr lang="en-US" sz="4400" b="1" dirty="0"/>
              <a:t>Base Paper Details</a:t>
            </a:r>
            <a:endParaRPr sz="4400" b="1" dirty="0"/>
          </a:p>
        </p:txBody>
      </p:sp>
      <p:sp>
        <p:nvSpPr>
          <p:cNvPr id="93" name="Google Shape;93;p3"/>
          <p:cNvSpPr txBox="1"/>
          <p:nvPr/>
        </p:nvSpPr>
        <p:spPr>
          <a:xfrm>
            <a:off x="2983831" y="2282879"/>
            <a:ext cx="6224337" cy="19389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i="0" u="none" strike="noStrike" cap="none" dirty="0">
                <a:solidFill>
                  <a:srgbClr val="000000"/>
                </a:solidFill>
                <a:latin typeface="Times"/>
                <a:ea typeface="Times"/>
                <a:cs typeface="Times"/>
                <a:sym typeface="Times"/>
              </a:rPr>
              <a:t>Aman Bhatia, Vansh </a:t>
            </a:r>
            <a:r>
              <a:rPr lang="en-US" sz="2400" i="0" u="none" strike="noStrike" cap="none" dirty="0" err="1">
                <a:solidFill>
                  <a:srgbClr val="000000"/>
                </a:solidFill>
                <a:latin typeface="Times"/>
                <a:ea typeface="Times"/>
                <a:cs typeface="Times"/>
                <a:sym typeface="Times"/>
              </a:rPr>
              <a:t>Kedia</a:t>
            </a:r>
            <a:r>
              <a:rPr lang="en-US" sz="2400" i="0" u="none" strike="noStrike" cap="none" dirty="0">
                <a:solidFill>
                  <a:srgbClr val="000000"/>
                </a:solidFill>
                <a:latin typeface="Times"/>
                <a:ea typeface="Times"/>
                <a:cs typeface="Times"/>
                <a:sym typeface="Times"/>
              </a:rPr>
              <a:t>, Anshul Shroff, </a:t>
            </a:r>
            <a:r>
              <a:rPr lang="en-US" sz="2400" i="0" u="none" strike="noStrike" cap="none" dirty="0" err="1">
                <a:solidFill>
                  <a:srgbClr val="000000"/>
                </a:solidFill>
                <a:latin typeface="Times"/>
                <a:ea typeface="Times"/>
                <a:cs typeface="Times"/>
                <a:sym typeface="Times"/>
              </a:rPr>
              <a:t>Mayand</a:t>
            </a:r>
            <a:r>
              <a:rPr lang="en-US" sz="2400" i="0" u="none" strike="noStrike" cap="none" dirty="0">
                <a:solidFill>
                  <a:srgbClr val="000000"/>
                </a:solidFill>
                <a:latin typeface="Times"/>
                <a:ea typeface="Times"/>
                <a:cs typeface="Times"/>
                <a:sym typeface="Times"/>
              </a:rPr>
              <a:t> Kumar, </a:t>
            </a:r>
            <a:r>
              <a:rPr lang="en-US" sz="2400" i="0" u="none" strike="noStrike" cap="none" dirty="0" err="1">
                <a:solidFill>
                  <a:srgbClr val="000000"/>
                </a:solidFill>
                <a:latin typeface="Times"/>
                <a:ea typeface="Times"/>
                <a:cs typeface="Times"/>
                <a:sym typeface="Times"/>
              </a:rPr>
              <a:t>Bickey</a:t>
            </a:r>
            <a:r>
              <a:rPr lang="en-US" sz="2400" i="0" u="none" strike="noStrike" cap="none" dirty="0">
                <a:solidFill>
                  <a:srgbClr val="000000"/>
                </a:solidFill>
                <a:latin typeface="Times"/>
                <a:ea typeface="Times"/>
                <a:cs typeface="Times"/>
                <a:sym typeface="Times"/>
              </a:rPr>
              <a:t> Kumar Shah, Aryan,</a:t>
            </a:r>
          </a:p>
          <a:p>
            <a:pPr marL="0" marR="0" lvl="0" indent="0" algn="just" rtl="0">
              <a:lnSpc>
                <a:spcPct val="100000"/>
              </a:lnSpc>
              <a:spcBef>
                <a:spcPts val="0"/>
              </a:spcBef>
              <a:spcAft>
                <a:spcPts val="0"/>
              </a:spcAft>
              <a:buNone/>
            </a:pPr>
            <a:r>
              <a:rPr lang="en-US" sz="2400" i="0" u="none" strike="noStrike" cap="none" dirty="0">
                <a:solidFill>
                  <a:srgbClr val="000000"/>
                </a:solidFill>
                <a:latin typeface="Times"/>
                <a:ea typeface="Times"/>
                <a:cs typeface="Times"/>
                <a:sym typeface="Times"/>
              </a:rPr>
              <a:t>“</a:t>
            </a:r>
            <a:r>
              <a:rPr lang="en-US" sz="2400" i="0" u="none" strike="noStrike" cap="none" dirty="0">
                <a:solidFill>
                  <a:srgbClr val="000000"/>
                </a:solidFill>
                <a:latin typeface="Times New Roman"/>
                <a:ea typeface="Times New Roman"/>
                <a:cs typeface="Times New Roman"/>
                <a:sym typeface="Times New Roman"/>
              </a:rPr>
              <a:t>Fake Currency Detection with Machine Learning Algorithm and Image Processing</a:t>
            </a:r>
            <a:r>
              <a:rPr lang="en-US" sz="2400" i="0" u="none" strike="noStrike" cap="none" dirty="0">
                <a:solidFill>
                  <a:srgbClr val="000000"/>
                </a:solidFill>
                <a:latin typeface="Times"/>
                <a:ea typeface="Times"/>
                <a:cs typeface="Times"/>
                <a:sym typeface="Times"/>
              </a:rPr>
              <a:t>”, </a:t>
            </a:r>
            <a:r>
              <a:rPr lang="en-US" sz="2400" i="0" u="none" strike="noStrike" cap="none" dirty="0">
                <a:solidFill>
                  <a:srgbClr val="000000"/>
                </a:solidFill>
                <a:latin typeface="Calibri"/>
                <a:ea typeface="Calibri"/>
                <a:cs typeface="Calibri"/>
                <a:sym typeface="Calibri"/>
              </a:rPr>
              <a:t>DOI:10.1109/ICICCS51141.2021.9432274</a:t>
            </a:r>
            <a:endParaRPr sz="240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34B6-DBB5-9739-BB41-157DFA7AEC56}"/>
              </a:ext>
            </a:extLst>
          </p:cNvPr>
          <p:cNvSpPr>
            <a:spLocks noGrp="1"/>
          </p:cNvSpPr>
          <p:nvPr>
            <p:ph type="title"/>
          </p:nvPr>
        </p:nvSpPr>
        <p:spPr>
          <a:xfrm>
            <a:off x="566769" y="117847"/>
            <a:ext cx="10515600" cy="1325563"/>
          </a:xfrm>
        </p:spPr>
        <p:txBody>
          <a:bodyPr/>
          <a:lstStyle/>
          <a:p>
            <a:pPr algn="ctr"/>
            <a:r>
              <a:rPr lang="en-US" b="1" dirty="0"/>
              <a:t> Code &amp; Screenshot</a:t>
            </a:r>
            <a:endParaRPr lang="en-IN" b="1" dirty="0"/>
          </a:p>
        </p:txBody>
      </p:sp>
      <p:pic>
        <p:nvPicPr>
          <p:cNvPr id="5" name="Picture 4">
            <a:extLst>
              <a:ext uri="{FF2B5EF4-FFF2-40B4-BE49-F238E27FC236}">
                <a16:creationId xmlns:a16="http://schemas.microsoft.com/office/drawing/2014/main" id="{D1089877-94B5-CD4F-2B74-A35FB841F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69" y="1613647"/>
            <a:ext cx="6183655" cy="3478306"/>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3DBE73E0-8A9B-D592-C6F7-245BB1DA2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035" y="1301282"/>
            <a:ext cx="4603376" cy="2589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BF530AE-DC68-7BC3-6F11-84D1E6278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035" y="4073898"/>
            <a:ext cx="4603376" cy="2506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7DB78B12-E278-CE24-AFA5-686E054C6F24}"/>
              </a:ext>
            </a:extLst>
          </p:cNvPr>
          <p:cNvSpPr/>
          <p:nvPr/>
        </p:nvSpPr>
        <p:spPr>
          <a:xfrm>
            <a:off x="-80535" y="5565683"/>
            <a:ext cx="7343229" cy="646331"/>
          </a:xfrm>
          <a:prstGeom prst="rect">
            <a:avLst/>
          </a:prstGeom>
          <a:noFill/>
        </p:spPr>
        <p:txBody>
          <a:bodyPr wrap="non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Remove Dodgy Images and Load data</a:t>
            </a:r>
          </a:p>
        </p:txBody>
      </p:sp>
    </p:spTree>
    <p:extLst>
      <p:ext uri="{BB962C8B-B14F-4D97-AF65-F5344CB8AC3E}">
        <p14:creationId xmlns:p14="http://schemas.microsoft.com/office/powerpoint/2010/main" val="2979801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2C4920-7D61-F80C-D2BE-62BDBC91D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6612" y="349625"/>
            <a:ext cx="4517299" cy="2863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694C9FE-E84A-1A6A-DCD8-386A4DFDD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36" y="3007658"/>
            <a:ext cx="5378824" cy="3025589"/>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a:extLst>
              <a:ext uri="{FF2B5EF4-FFF2-40B4-BE49-F238E27FC236}">
                <a16:creationId xmlns:a16="http://schemas.microsoft.com/office/drawing/2014/main" id="{0342F61D-4B05-E7F8-9D77-DBDF7076955E}"/>
              </a:ext>
            </a:extLst>
          </p:cNvPr>
          <p:cNvSpPr/>
          <p:nvPr/>
        </p:nvSpPr>
        <p:spPr>
          <a:xfrm>
            <a:off x="6889959" y="4401688"/>
            <a:ext cx="4917308" cy="646331"/>
          </a:xfrm>
          <a:prstGeom prst="rect">
            <a:avLst/>
          </a:prstGeom>
          <a:noFill/>
        </p:spPr>
        <p:txBody>
          <a:bodyPr wrap="non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Scale Data and Split data</a:t>
            </a:r>
          </a:p>
        </p:txBody>
      </p:sp>
    </p:spTree>
    <p:extLst>
      <p:ext uri="{BB962C8B-B14F-4D97-AF65-F5344CB8AC3E}">
        <p14:creationId xmlns:p14="http://schemas.microsoft.com/office/powerpoint/2010/main" val="390334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6E68F-66C9-2C05-EB56-06327CC8FA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531" y="636494"/>
            <a:ext cx="5403228" cy="3039316"/>
          </a:xfrm>
        </p:spPr>
      </p:pic>
      <p:pic>
        <p:nvPicPr>
          <p:cNvPr id="7" name="Picture 6">
            <a:extLst>
              <a:ext uri="{FF2B5EF4-FFF2-40B4-BE49-F238E27FC236}">
                <a16:creationId xmlns:a16="http://schemas.microsoft.com/office/drawing/2014/main" id="{2B47B109-A696-6668-A5BB-4E9DC480B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293" y="1504389"/>
            <a:ext cx="5289176" cy="2975162"/>
          </a:xfrm>
          <a:prstGeom prst="rect">
            <a:avLst/>
          </a:prstGeom>
        </p:spPr>
      </p:pic>
      <p:pic>
        <p:nvPicPr>
          <p:cNvPr id="9" name="Picture 8">
            <a:extLst>
              <a:ext uri="{FF2B5EF4-FFF2-40B4-BE49-F238E27FC236}">
                <a16:creationId xmlns:a16="http://schemas.microsoft.com/office/drawing/2014/main" id="{BB581428-C2C3-408C-3BE4-D61B8F345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31" y="4020110"/>
            <a:ext cx="5403228" cy="2828925"/>
          </a:xfrm>
          <a:prstGeom prst="rect">
            <a:avLst/>
          </a:prstGeom>
        </p:spPr>
      </p:pic>
      <p:sp>
        <p:nvSpPr>
          <p:cNvPr id="10" name="Rectangle 9">
            <a:extLst>
              <a:ext uri="{FF2B5EF4-FFF2-40B4-BE49-F238E27FC236}">
                <a16:creationId xmlns:a16="http://schemas.microsoft.com/office/drawing/2014/main" id="{88080D4D-5D17-59BF-99F4-2529D81F95EA}"/>
              </a:ext>
            </a:extLst>
          </p:cNvPr>
          <p:cNvSpPr/>
          <p:nvPr/>
        </p:nvSpPr>
        <p:spPr>
          <a:xfrm>
            <a:off x="6170191" y="5056112"/>
            <a:ext cx="5355954" cy="646331"/>
          </a:xfrm>
          <a:prstGeom prst="rect">
            <a:avLst/>
          </a:prstGeom>
          <a:noFill/>
        </p:spPr>
        <p:txBody>
          <a:bodyPr wrap="non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Deep Learning Model CNN </a:t>
            </a:r>
          </a:p>
        </p:txBody>
      </p:sp>
    </p:spTree>
    <p:extLst>
      <p:ext uri="{BB962C8B-B14F-4D97-AF65-F5344CB8AC3E}">
        <p14:creationId xmlns:p14="http://schemas.microsoft.com/office/powerpoint/2010/main" val="695440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4D9E6E-D250-9215-B4DA-BD0F30C3C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5" y="1506071"/>
            <a:ext cx="5068543" cy="2851056"/>
          </a:xfrm>
        </p:spPr>
      </p:pic>
      <p:sp>
        <p:nvSpPr>
          <p:cNvPr id="6" name="Rectangle 5">
            <a:extLst>
              <a:ext uri="{FF2B5EF4-FFF2-40B4-BE49-F238E27FC236}">
                <a16:creationId xmlns:a16="http://schemas.microsoft.com/office/drawing/2014/main" id="{82D961E3-C6AD-B92B-99FE-FBFB14292DAD}"/>
              </a:ext>
            </a:extLst>
          </p:cNvPr>
          <p:cNvSpPr/>
          <p:nvPr/>
        </p:nvSpPr>
        <p:spPr>
          <a:xfrm>
            <a:off x="1678728" y="4840287"/>
            <a:ext cx="3910815" cy="646331"/>
          </a:xfrm>
          <a:prstGeom prst="rect">
            <a:avLst/>
          </a:prstGeom>
          <a:noFill/>
        </p:spPr>
        <p:txBody>
          <a:bodyPr wrap="none" lIns="91440" tIns="45720" rIns="91440" bIns="45720">
            <a:spAutoFit/>
          </a:bodyPr>
          <a:lstStyle/>
          <a:p>
            <a:pPr algn="ctr"/>
            <a:r>
              <a:rPr lang="en-US" sz="3600" b="1" dirty="0">
                <a:ln w="0"/>
                <a:effectLst>
                  <a:outerShdw blurRad="38100" dist="19050" dir="2700000" algn="tl" rotWithShape="0">
                    <a:schemeClr val="dk1">
                      <a:alpha val="40000"/>
                    </a:schemeClr>
                  </a:outerShdw>
                </a:effectLst>
              </a:rPr>
              <a:t>Train of the dataset</a:t>
            </a:r>
            <a:endParaRPr lang="en-US" sz="3600" b="1"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0A330450-34A4-D412-9AC0-62857003F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0" y="254171"/>
            <a:ext cx="4760259" cy="2677646"/>
          </a:xfrm>
          <a:prstGeom prst="rect">
            <a:avLst/>
          </a:prstGeom>
        </p:spPr>
      </p:pic>
      <p:pic>
        <p:nvPicPr>
          <p:cNvPr id="10" name="Picture 9">
            <a:extLst>
              <a:ext uri="{FF2B5EF4-FFF2-40B4-BE49-F238E27FC236}">
                <a16:creationId xmlns:a16="http://schemas.microsoft.com/office/drawing/2014/main" id="{346FD50F-153B-C6F4-E015-150DB332B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470" y="2931599"/>
            <a:ext cx="4760260" cy="3015503"/>
          </a:xfrm>
          <a:prstGeom prst="rect">
            <a:avLst/>
          </a:prstGeom>
        </p:spPr>
      </p:pic>
      <p:sp>
        <p:nvSpPr>
          <p:cNvPr id="11" name="Rectangle 10">
            <a:extLst>
              <a:ext uri="{FF2B5EF4-FFF2-40B4-BE49-F238E27FC236}">
                <a16:creationId xmlns:a16="http://schemas.microsoft.com/office/drawing/2014/main" id="{E310F5FF-2C18-4567-D44A-6E9C7AC5BFBA}"/>
              </a:ext>
            </a:extLst>
          </p:cNvPr>
          <p:cNvSpPr/>
          <p:nvPr/>
        </p:nvSpPr>
        <p:spPr>
          <a:xfrm>
            <a:off x="7363084" y="5947102"/>
            <a:ext cx="3723199" cy="646331"/>
          </a:xfrm>
          <a:prstGeom prst="rect">
            <a:avLst/>
          </a:prstGeom>
          <a:noFill/>
        </p:spPr>
        <p:txBody>
          <a:bodyPr wrap="non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Test of the dataset</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09963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4A25-2042-4445-A3E6-EC4F9CD8C374}"/>
              </a:ext>
            </a:extLst>
          </p:cNvPr>
          <p:cNvSpPr>
            <a:spLocks noGrp="1"/>
          </p:cNvSpPr>
          <p:nvPr>
            <p:ph type="title"/>
          </p:nvPr>
        </p:nvSpPr>
        <p:spPr/>
        <p:txBody>
          <a:bodyPr>
            <a:normAutofit/>
          </a:bodyPr>
          <a:lstStyle/>
          <a:p>
            <a:pPr algn="ctr"/>
            <a:r>
              <a:rPr lang="en-IN" b="1" dirty="0"/>
              <a:t> Result and Analysis</a:t>
            </a:r>
          </a:p>
        </p:txBody>
      </p:sp>
      <p:sp>
        <p:nvSpPr>
          <p:cNvPr id="7" name="TextBox 6">
            <a:extLst>
              <a:ext uri="{FF2B5EF4-FFF2-40B4-BE49-F238E27FC236}">
                <a16:creationId xmlns:a16="http://schemas.microsoft.com/office/drawing/2014/main" id="{34504EB4-910A-A53E-DFEF-9AA993E07332}"/>
              </a:ext>
            </a:extLst>
          </p:cNvPr>
          <p:cNvSpPr txBox="1"/>
          <p:nvPr/>
        </p:nvSpPr>
        <p:spPr>
          <a:xfrm>
            <a:off x="424874" y="4344094"/>
            <a:ext cx="6096000" cy="464871"/>
          </a:xfrm>
          <a:prstGeom prst="rect">
            <a:avLst/>
          </a:prstGeom>
          <a:noFill/>
        </p:spPr>
        <p:txBody>
          <a:bodyPr wrap="square">
            <a:spAutoFit/>
          </a:bodyPr>
          <a:lstStyle/>
          <a:p>
            <a:pPr algn="just">
              <a:lnSpc>
                <a:spcPct val="150000"/>
              </a:lnSpc>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Fig 11.1 Loss graph of the model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3FAE32C-C163-5318-09B6-1BFFB66CC762}"/>
              </a:ext>
            </a:extLst>
          </p:cNvPr>
          <p:cNvSpPr txBox="1"/>
          <p:nvPr/>
        </p:nvSpPr>
        <p:spPr>
          <a:xfrm>
            <a:off x="4438074" y="4515518"/>
            <a:ext cx="6096000" cy="464871"/>
          </a:xfrm>
          <a:prstGeom prst="rect">
            <a:avLst/>
          </a:prstGeom>
          <a:noFill/>
        </p:spPr>
        <p:txBody>
          <a:bodyPr wrap="square">
            <a:spAutoFit/>
          </a:bodyPr>
          <a:lstStyle/>
          <a:p>
            <a:pPr algn="just">
              <a:lnSpc>
                <a:spcPct val="150000"/>
              </a:lnSpc>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Fig 11.2 Accuracy graph of the model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0AD7CFD-9197-46BF-EE3D-FCAEE14E2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767" y="1628603"/>
            <a:ext cx="2992359" cy="2942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4BCCCFC-4032-7ACC-A5F2-63F4542FDCF1}"/>
              </a:ext>
            </a:extLst>
          </p:cNvPr>
          <p:cNvSpPr txBox="1"/>
          <p:nvPr/>
        </p:nvSpPr>
        <p:spPr>
          <a:xfrm>
            <a:off x="8395633" y="4627256"/>
            <a:ext cx="6096000" cy="464871"/>
          </a:xfrm>
          <a:prstGeom prst="rect">
            <a:avLst/>
          </a:prstGeom>
          <a:noFill/>
        </p:spPr>
        <p:txBody>
          <a:bodyPr wrap="square">
            <a:spAutoFit/>
          </a:bodyPr>
          <a:lstStyle/>
          <a:p>
            <a:pPr algn="just">
              <a:lnSpc>
                <a:spcPct val="150000"/>
              </a:lnSpc>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Fig 11.3 </a:t>
            </a:r>
            <a:r>
              <a:rPr lang="en-US" kern="100" dirty="0">
                <a:latin typeface="Calibri" panose="020F0502020204030204" pitchFamily="34" charset="0"/>
                <a:ea typeface="Calibri" panose="020F0502020204030204" pitchFamily="34" charset="0"/>
                <a:cs typeface="Calibri" panose="020F0502020204030204" pitchFamily="34" charset="0"/>
              </a:rPr>
              <a:t>c</a:t>
            </a:r>
            <a:r>
              <a:rPr lang="en-US" sz="1800" kern="100" dirty="0">
                <a:effectLst/>
                <a:latin typeface="Calibri" panose="020F0502020204030204" pitchFamily="34" charset="0"/>
                <a:ea typeface="Calibri" panose="020F0502020204030204" pitchFamily="34" charset="0"/>
                <a:cs typeface="Calibri" panose="020F0502020204030204" pitchFamily="34" charset="0"/>
              </a:rPr>
              <a:t>onfusion matrix of the model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D112B1B-CEF5-7CEF-F31C-C4CC63360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43" y="1675629"/>
            <a:ext cx="3236529" cy="2683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8799E578-FF58-869B-C38F-3AB1CFF6B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560" y="1628603"/>
            <a:ext cx="3448822" cy="2859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746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83B9-BC94-16CE-4739-6D6FA4A44E18}"/>
              </a:ext>
            </a:extLst>
          </p:cNvPr>
          <p:cNvSpPr>
            <a:spLocks noGrp="1"/>
          </p:cNvSpPr>
          <p:nvPr>
            <p:ph type="title"/>
          </p:nvPr>
        </p:nvSpPr>
        <p:spPr/>
        <p:txBody>
          <a:bodyPr>
            <a:normAutofit fontScale="90000"/>
          </a:bodyPr>
          <a:lstStyle/>
          <a:p>
            <a:pPr algn="ctr"/>
            <a:br>
              <a:rPr lang="en-IN" dirty="0"/>
            </a:br>
            <a:r>
              <a:rPr lang="en-IN" sz="4900" b="1" dirty="0"/>
              <a:t>Conclusion</a:t>
            </a:r>
            <a:br>
              <a:rPr lang="en-IN" dirty="0"/>
            </a:br>
            <a:endParaRPr lang="en-IN" dirty="0"/>
          </a:p>
        </p:txBody>
      </p:sp>
      <p:sp>
        <p:nvSpPr>
          <p:cNvPr id="3" name="Content Placeholder 2">
            <a:extLst>
              <a:ext uri="{FF2B5EF4-FFF2-40B4-BE49-F238E27FC236}">
                <a16:creationId xmlns:a16="http://schemas.microsoft.com/office/drawing/2014/main" id="{F8EFB1C1-C9C0-2537-ED4F-2F6CED6552C2}"/>
              </a:ext>
            </a:extLst>
          </p:cNvPr>
          <p:cNvSpPr>
            <a:spLocks noGrp="1"/>
          </p:cNvSpPr>
          <p:nvPr>
            <p:ph idx="1"/>
          </p:nvPr>
        </p:nvSpPr>
        <p:spPr/>
        <p:txBody>
          <a:bodyPr>
            <a:normAutofit/>
          </a:bodyPr>
          <a:lstStyle/>
          <a:p>
            <a:pPr>
              <a:lnSpc>
                <a:spcPct val="100000"/>
              </a:lnSpc>
            </a:pPr>
            <a:r>
              <a:rPr lang="en-US" sz="2000" b="0" i="0" dirty="0">
                <a:effectLst/>
                <a:latin typeface="Söhne"/>
              </a:rPr>
              <a:t>Image processing and machine learning techniques, particularly using convolutional neural networks (CNN), can be effective in detecting fake currency. By training a CNN model with a dataset of genuine and fake currency images, the model can learn to identify patterns and features that distinguish real from counterfeit bills. </a:t>
            </a:r>
          </a:p>
          <a:p>
            <a:pPr>
              <a:lnSpc>
                <a:spcPct val="100000"/>
              </a:lnSpc>
            </a:pPr>
            <a:r>
              <a:rPr lang="en-US" sz="2000" b="0" i="0" dirty="0">
                <a:effectLst/>
                <a:latin typeface="Söhne"/>
              </a:rPr>
              <a:t>This can be achieved by extracting relevant features from the currency images and feeding them into the CNN model, which can then learn to classify the bills as genuine or fake. The effectiveness of the model can be further enhanced by incorporating additional features such as texture, watermark, and micro-printing.</a:t>
            </a:r>
          </a:p>
          <a:p>
            <a:pPr>
              <a:lnSpc>
                <a:spcPct val="100000"/>
              </a:lnSpc>
            </a:pPr>
            <a:r>
              <a:rPr lang="en-US" sz="2000" b="0" i="0" dirty="0">
                <a:effectLst/>
                <a:latin typeface="Söhne"/>
              </a:rPr>
              <a:t>Overall, utilizing image processing and machine learning techniques can provide a reliable and efficient solution for detecting fake currency, which can help prevent economic fraud and ensure the integrity of financial transactions. </a:t>
            </a:r>
          </a:p>
          <a:p>
            <a:pPr>
              <a:lnSpc>
                <a:spcPct val="100000"/>
              </a:lnSpc>
            </a:pPr>
            <a:r>
              <a:rPr lang="en-US" sz="2000" b="0" i="0" dirty="0">
                <a:effectLst/>
                <a:latin typeface="Söhne"/>
              </a:rPr>
              <a:t>The accuracy which can have </a:t>
            </a:r>
            <a:r>
              <a:rPr lang="en-US" sz="2000" b="0" i="0">
                <a:effectLst/>
                <a:latin typeface="Söhne"/>
              </a:rPr>
              <a:t>achieved 85</a:t>
            </a:r>
            <a:r>
              <a:rPr lang="en-US" sz="2000" b="0" i="0" dirty="0">
                <a:effectLst/>
                <a:latin typeface="Söhne"/>
              </a:rPr>
              <a:t>%.</a:t>
            </a:r>
            <a:endParaRPr lang="en-IN" sz="2000" dirty="0"/>
          </a:p>
        </p:txBody>
      </p:sp>
    </p:spTree>
    <p:extLst>
      <p:ext uri="{BB962C8B-B14F-4D97-AF65-F5344CB8AC3E}">
        <p14:creationId xmlns:p14="http://schemas.microsoft.com/office/powerpoint/2010/main" val="216266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76FD-B205-1BB6-7DA3-3267482DBFB5}"/>
              </a:ext>
            </a:extLst>
          </p:cNvPr>
          <p:cNvSpPr>
            <a:spLocks noGrp="1"/>
          </p:cNvSpPr>
          <p:nvPr>
            <p:ph type="title"/>
          </p:nvPr>
        </p:nvSpPr>
        <p:spPr/>
        <p:txBody>
          <a:bodyPr>
            <a:normAutofit/>
          </a:bodyPr>
          <a:lstStyle/>
          <a:p>
            <a:pPr algn="ctr"/>
            <a:r>
              <a:rPr lang="en-IN" b="1" dirty="0"/>
              <a:t>Future Enhancement</a:t>
            </a:r>
          </a:p>
        </p:txBody>
      </p:sp>
      <p:sp>
        <p:nvSpPr>
          <p:cNvPr id="3" name="Content Placeholder 2">
            <a:extLst>
              <a:ext uri="{FF2B5EF4-FFF2-40B4-BE49-F238E27FC236}">
                <a16:creationId xmlns:a16="http://schemas.microsoft.com/office/drawing/2014/main" id="{9D4EEA80-C0A8-DC83-074C-C86B7562D2A3}"/>
              </a:ext>
            </a:extLst>
          </p:cNvPr>
          <p:cNvSpPr>
            <a:spLocks noGrp="1"/>
          </p:cNvSpPr>
          <p:nvPr>
            <p:ph idx="1"/>
          </p:nvPr>
        </p:nvSpPr>
        <p:spPr>
          <a:xfrm>
            <a:off x="838200" y="1785520"/>
            <a:ext cx="10515600" cy="4351338"/>
          </a:xfrm>
        </p:spPr>
        <p:txBody>
          <a:bodyPr>
            <a:normAutofit/>
          </a:bodyPr>
          <a:lstStyle/>
          <a:p>
            <a:pPr algn="l">
              <a:buFont typeface="+mj-lt"/>
              <a:buAutoNum type="arabicPeriod"/>
            </a:pPr>
            <a:r>
              <a:rPr lang="en-US" sz="1900" b="0" i="0" dirty="0">
                <a:effectLst/>
              </a:rPr>
              <a:t>Integration with blockchain technology to track the entire life cycle of banknotes and prevent counterfeit banknotes from entering the system.</a:t>
            </a:r>
          </a:p>
          <a:p>
            <a:pPr algn="l">
              <a:buFont typeface="+mj-lt"/>
              <a:buAutoNum type="arabicPeriod"/>
            </a:pPr>
            <a:r>
              <a:rPr lang="en-US" sz="1900" b="0" i="0" dirty="0">
                <a:effectLst/>
              </a:rPr>
              <a:t>Use of deep learning algorithms, such as GANs (Generative Adversarial Networks), to generate synthetic data for training models and improve their accuracy in detecting sophisticated counterfeit banknotes.</a:t>
            </a:r>
          </a:p>
          <a:p>
            <a:pPr algn="l">
              <a:buFont typeface="+mj-lt"/>
              <a:buAutoNum type="arabicPeriod"/>
            </a:pPr>
            <a:r>
              <a:rPr lang="en-US" sz="1900" b="0" i="0" dirty="0">
                <a:effectLst/>
              </a:rPr>
              <a:t>Development of mobile apps that allow individuals and businesses to easily scan and verify the authenticity of banknotes.</a:t>
            </a:r>
          </a:p>
          <a:p>
            <a:pPr algn="l">
              <a:buFont typeface="+mj-lt"/>
              <a:buAutoNum type="arabicPeriod"/>
            </a:pPr>
            <a:r>
              <a:rPr lang="en-US" sz="1900" b="0" i="0" dirty="0">
                <a:effectLst/>
              </a:rPr>
              <a:t>Incorporation of additional features, such as holograms, unique patterns, and watermarks, into banknotes to increase their complexity and make them harder to counterfeit.</a:t>
            </a:r>
          </a:p>
          <a:p>
            <a:pPr algn="l">
              <a:buFont typeface="+mj-lt"/>
              <a:buAutoNum type="arabicPeriod"/>
            </a:pPr>
            <a:r>
              <a:rPr lang="en-US" sz="1900" b="0" i="0" dirty="0">
                <a:effectLst/>
              </a:rPr>
              <a:t>Integration with existing security systems, such as surveillance cameras and facial recognition, to detect and prevent financial crimes in real-time.</a:t>
            </a:r>
          </a:p>
          <a:p>
            <a:pPr marL="0" indent="0" algn="l">
              <a:lnSpc>
                <a:spcPct val="100000"/>
              </a:lnSpc>
              <a:buNone/>
            </a:pPr>
            <a:endParaRPr lang="en-US" sz="1800" b="0" i="0" dirty="0">
              <a:effectLst/>
              <a:latin typeface="Söhne"/>
            </a:endParaRPr>
          </a:p>
        </p:txBody>
      </p:sp>
    </p:spTree>
    <p:extLst>
      <p:ext uri="{BB962C8B-B14F-4D97-AF65-F5344CB8AC3E}">
        <p14:creationId xmlns:p14="http://schemas.microsoft.com/office/powerpoint/2010/main" val="1915300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03F8-4533-374D-1E83-4A1B67AFDA39}"/>
              </a:ext>
            </a:extLst>
          </p:cNvPr>
          <p:cNvSpPr>
            <a:spLocks noGrp="1"/>
          </p:cNvSpPr>
          <p:nvPr>
            <p:ph type="title"/>
          </p:nvPr>
        </p:nvSpPr>
        <p:spPr/>
        <p:txBody>
          <a:bodyPr/>
          <a:lstStyle/>
          <a:p>
            <a:pPr algn="ctr"/>
            <a:r>
              <a:rPr lang="en-US" b="1" dirty="0"/>
              <a:t>Reference</a:t>
            </a:r>
            <a:endParaRPr lang="en-IN" b="1" dirty="0"/>
          </a:p>
        </p:txBody>
      </p:sp>
      <p:sp>
        <p:nvSpPr>
          <p:cNvPr id="3" name="Content Placeholder 2">
            <a:extLst>
              <a:ext uri="{FF2B5EF4-FFF2-40B4-BE49-F238E27FC236}">
                <a16:creationId xmlns:a16="http://schemas.microsoft.com/office/drawing/2014/main" id="{0A9C035A-0E10-6FF1-B474-605C03177743}"/>
              </a:ext>
            </a:extLst>
          </p:cNvPr>
          <p:cNvSpPr>
            <a:spLocks noGrp="1"/>
          </p:cNvSpPr>
          <p:nvPr>
            <p:ph idx="1"/>
          </p:nvPr>
        </p:nvSpPr>
        <p:spPr/>
        <p:txBody>
          <a:bodyPr>
            <a:normAutofit lnSpcReduction="10000"/>
          </a:bodyPr>
          <a:lstStyle/>
          <a:p>
            <a:pPr marL="342900" lvl="0" indent="-342900" algn="just">
              <a:lnSpc>
                <a:spcPct val="150000"/>
              </a:lnSpc>
              <a:buSzPts val="1400"/>
              <a:buFont typeface="+mj-lt"/>
              <a:buAutoNum type="arabicPeriod"/>
            </a:pP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V.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Kapare</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S.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Lokhande</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and S. Kale, “Automatic Cash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Deposite</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Machine With Currency Detection Using Fluorescent And UV Light,” vol. 3, pp. 309–311, 2020.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SzPts val="1400"/>
              <a:buFont typeface="+mj-lt"/>
              <a:buAutoNum type="arabicPeriod"/>
            </a:pP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P. P. Binod Prasad Yadav, C. S. Patil, R. R.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Karhe</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“An automatic recognition of fake Indian paper currency note using MATLAB,” Certif. Int. J. Eng. Sci.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Innov</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Technol., vol. 9001, no. 4, pp. 2319–5967, 2020, [Online]. Available: http://www.ijesit.com/Volume 3/Issue 4/IJESIT201404_77.pdf.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SzPts val="1400"/>
              <a:buFont typeface="+mj-lt"/>
              <a:buAutoNum type="arabicPeriod"/>
            </a:pP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S. Arya and M. Sasikumar, “Fake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CurrencyDetection</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2019 Int. Conf. Recent Adv. Energy Efficient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Comput</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Commun</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ICRAECC 2019, pp.2019–2022, 2019, </a:t>
            </a:r>
            <a:r>
              <a:rPr lang="en-US" sz="1800" kern="10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doi</a:t>
            </a:r>
            <a:r>
              <a:rPr lang="en-US" sz="1800" kern="10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10.1109 /ICRAECC43874.2019.8994968.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SzPts val="1400"/>
              <a:buFont typeface="+mj-lt"/>
              <a:buAutoNum type="arabicPeriod"/>
            </a:pPr>
            <a:r>
              <a:rPr lang="en-US" sz="1800" kern="100" dirty="0">
                <a:effectLst/>
                <a:latin typeface="Calibri" panose="020F0502020204030204" pitchFamily="34" charset="0"/>
                <a:ea typeface="Calibri" panose="020F0502020204030204" pitchFamily="34" charset="0"/>
                <a:cs typeface="Calibri" panose="020F0502020204030204" pitchFamily="34" charset="0"/>
              </a:rPr>
              <a:t>A. Ghimire, S. Thapa, A. K. Jha, S. Adhikari, and A. Kumar, “Accelerating business growth with bigdata and artificial intelligence,” Proc. 4th Int.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Conf.IoT</a:t>
            </a:r>
            <a:r>
              <a:rPr lang="en-US" sz="1800" kern="100" dirty="0">
                <a:effectLst/>
                <a:latin typeface="Calibri" panose="020F0502020204030204" pitchFamily="34" charset="0"/>
                <a:ea typeface="Calibri" panose="020F0502020204030204" pitchFamily="34" charset="0"/>
                <a:cs typeface="Calibri" panose="020F0502020204030204" pitchFamily="34" charset="0"/>
              </a:rPr>
              <a:t> Soc. Mobile, Anal. Cloud, ISMAC 2020, pp.441–448, 2020,doi:10.1109/ISMAC49090.2020.9243318a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648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07578-D7B3-BFD9-9464-9FE1AA94D395}"/>
              </a:ext>
            </a:extLst>
          </p:cNvPr>
          <p:cNvSpPr>
            <a:spLocks noGrp="1"/>
          </p:cNvSpPr>
          <p:nvPr>
            <p:ph idx="1"/>
          </p:nvPr>
        </p:nvSpPr>
        <p:spPr>
          <a:xfrm>
            <a:off x="838200" y="717176"/>
            <a:ext cx="10515600" cy="5459787"/>
          </a:xfrm>
        </p:spPr>
        <p:txBody>
          <a:bodyPr>
            <a:normAutofit lnSpcReduction="10000"/>
          </a:bodyPr>
          <a:lstStyle/>
          <a:p>
            <a:pPr marL="342900" indent="-342900" algn="just">
              <a:lnSpc>
                <a:spcPct val="150000"/>
              </a:lnSpc>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Fake Indian Currency Note [Online].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Available:https</a:t>
            </a:r>
            <a:r>
              <a:rPr lang="en-IN" sz="1800" kern="100" dirty="0">
                <a:effectLst/>
                <a:latin typeface="Calibri" panose="020F0502020204030204" pitchFamily="34" charset="0"/>
                <a:ea typeface="Calibri" panose="020F0502020204030204" pitchFamily="34" charset="0"/>
                <a:cs typeface="Calibri" panose="020F0502020204030204" pitchFamily="34" charset="0"/>
              </a:rPr>
              <a:t>://en.wikipedia.org/wiki/</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Fake_Indian_currency_note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 Chinmay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Bhurke</a:t>
            </a:r>
            <a:r>
              <a:rPr lang="en-IN" sz="1800" kern="100" dirty="0">
                <a:effectLst/>
                <a:latin typeface="Calibri" panose="020F0502020204030204" pitchFamily="34" charset="0"/>
                <a:ea typeface="Calibri" panose="020F0502020204030204" pitchFamily="34" charset="0"/>
                <a:cs typeface="Calibri" panose="020F0502020204030204" pitchFamily="34" charset="0"/>
              </a:rPr>
              <a:t>, Meghana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Sirdeshmukh</a:t>
            </a:r>
            <a:r>
              <a:rPr lang="en-IN" sz="1800" kern="100" dirty="0">
                <a:effectLst/>
                <a:latin typeface="Calibri" panose="020F0502020204030204" pitchFamily="34" charset="0"/>
                <a:ea typeface="Calibri" panose="020F0502020204030204" pitchFamily="34" charset="0"/>
                <a:cs typeface="Calibri" panose="020F0502020204030204" pitchFamily="34" charset="0"/>
              </a:rPr>
              <a:t>, Prof. Mrs.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M.S.Kanitkar</a:t>
            </a:r>
            <a:r>
              <a:rPr lang="en-IN" sz="1800" kern="100" dirty="0">
                <a:effectLst/>
                <a:latin typeface="Calibri" panose="020F0502020204030204" pitchFamily="34" charset="0"/>
                <a:ea typeface="Calibri" panose="020F0502020204030204" pitchFamily="34" charset="0"/>
                <a:cs typeface="Calibri" panose="020F0502020204030204" pitchFamily="34" charset="0"/>
              </a:rPr>
              <a:t>, ―Currency Recognition Using Image Processing International Journal of Innovative Research in Computer and Communication Engineering, Vol. 3, Issue 5, May 2015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Trupti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Pathrabe</a:t>
            </a:r>
            <a:r>
              <a:rPr lang="en-IN" sz="1800" kern="100" dirty="0">
                <a:effectLst/>
                <a:latin typeface="Calibri" panose="020F0502020204030204" pitchFamily="34" charset="0"/>
                <a:ea typeface="Calibri" panose="020F0502020204030204" pitchFamily="34" charset="0"/>
                <a:cs typeface="Calibri" panose="020F0502020204030204" pitchFamily="34" charset="0"/>
              </a:rPr>
              <a:t> G and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Swapnili</a:t>
            </a: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Karmore</a:t>
            </a:r>
            <a:r>
              <a:rPr lang="en-IN" sz="1800" kern="100" dirty="0">
                <a:effectLst/>
                <a:latin typeface="Calibri" panose="020F0502020204030204" pitchFamily="34" charset="0"/>
                <a:ea typeface="Calibri" panose="020F0502020204030204" pitchFamily="34" charset="0"/>
                <a:cs typeface="Calibri" panose="020F0502020204030204" pitchFamily="34" charset="0"/>
              </a:rPr>
              <a:t> 2011 Int. J.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CompTrends</a:t>
            </a:r>
            <a:r>
              <a:rPr lang="en-IN" sz="1800" kern="100" dirty="0">
                <a:effectLst/>
                <a:latin typeface="Calibri" panose="020F0502020204030204" pitchFamily="34" charset="0"/>
                <a:ea typeface="Calibri" panose="020F0502020204030204" pitchFamily="34" charset="0"/>
                <a:cs typeface="Calibri" panose="020F0502020204030204" pitchFamily="34" charset="0"/>
              </a:rPr>
              <a:t> Tech 152-156</a:t>
            </a:r>
          </a:p>
          <a:p>
            <a:pPr marL="342900" indent="-342900" algn="just">
              <a:lnSpc>
                <a:spcPct val="150000"/>
              </a:lnSpc>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Eshita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Pilania</a:t>
            </a:r>
            <a:r>
              <a:rPr lang="en-IN" sz="1800" kern="100" dirty="0">
                <a:effectLst/>
                <a:latin typeface="Calibri" panose="020F0502020204030204" pitchFamily="34" charset="0"/>
                <a:ea typeface="Calibri" panose="020F0502020204030204" pitchFamily="34" charset="0"/>
                <a:cs typeface="Calibri" panose="020F0502020204030204" pitchFamily="34" charset="0"/>
              </a:rPr>
              <a:t>, Bhavika Arora, ―Recognition of Fake Currency Based on Security Thread Feature of Currency‖ International Journal Of Engineering And Computer Science, ISSN: 2319-7242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P. Julia Grace, Ph.D., A.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Sheema</a:t>
            </a:r>
            <a:r>
              <a:rPr lang="en-IN" sz="1800" kern="100" dirty="0">
                <a:effectLst/>
                <a:latin typeface="Calibri" panose="020F0502020204030204" pitchFamily="34" charset="0"/>
                <a:ea typeface="Calibri" panose="020F0502020204030204" pitchFamily="34" charset="0"/>
                <a:cs typeface="Calibri" panose="020F0502020204030204" pitchFamily="34" charset="0"/>
              </a:rPr>
              <a:t>, ―A survey on Fake Indian Paper Currency Identification System‖ Grace et al., International Journal of Advanced Research in Computer Science and Software Engineering 6(7), July- 2016, pp. 340-345 ISSN: 2277 128X</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SzPts val="1400"/>
              <a:buFont typeface="+mj-lt"/>
              <a:buAutoNum type="arabicPeriod" startAt="5"/>
            </a:pPr>
            <a:r>
              <a:rPr lang="en-IN" sz="1800" kern="100" dirty="0">
                <a:effectLst/>
                <a:latin typeface="Calibri" panose="020F0502020204030204" pitchFamily="34" charset="0"/>
                <a:ea typeface="Calibri" panose="020F0502020204030204" pitchFamily="34" charset="0"/>
                <a:cs typeface="Calibri" panose="020F0502020204030204" pitchFamily="34" charset="0"/>
              </a:rPr>
              <a:t>Komal Vora, Ami Shah, Jay Mehta, ―A Review Paper on Currency Recognition System‖ International Journal of Computer Applications (0975 – 8887), Volume 115 – No. 20, April 2015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182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B396-2C16-E4B4-E31E-0EEC9BB71FCE}"/>
              </a:ext>
            </a:extLst>
          </p:cNvPr>
          <p:cNvSpPr>
            <a:spLocks noGrp="1"/>
          </p:cNvSpPr>
          <p:nvPr>
            <p:ph type="title"/>
          </p:nvPr>
        </p:nvSpPr>
        <p:spPr/>
        <p:txBody>
          <a:bodyPr/>
          <a:lstStyle/>
          <a:p>
            <a:pPr algn="ctr"/>
            <a:r>
              <a:rPr lang="en-US" b="1" dirty="0"/>
              <a:t> Abstract</a:t>
            </a:r>
            <a:endParaRPr lang="en-IN" b="1" dirty="0"/>
          </a:p>
        </p:txBody>
      </p:sp>
      <p:sp>
        <p:nvSpPr>
          <p:cNvPr id="3" name="Content Placeholder 2">
            <a:extLst>
              <a:ext uri="{FF2B5EF4-FFF2-40B4-BE49-F238E27FC236}">
                <a16:creationId xmlns:a16="http://schemas.microsoft.com/office/drawing/2014/main" id="{A8DD19E9-A9CB-D2A7-8D2D-06463FDA29C4}"/>
              </a:ext>
            </a:extLst>
          </p:cNvPr>
          <p:cNvSpPr>
            <a:spLocks noGrp="1"/>
          </p:cNvSpPr>
          <p:nvPr>
            <p:ph idx="1"/>
          </p:nvPr>
        </p:nvSpPr>
        <p:spPr/>
        <p:txBody>
          <a:bodyPr>
            <a:noAutofit/>
          </a:bodyPr>
          <a:lstStyle/>
          <a:p>
            <a:pPr algn="just">
              <a:lnSpc>
                <a:spcPct val="100000"/>
              </a:lnSpc>
              <a:spcAft>
                <a:spcPts val="800"/>
              </a:spcAft>
            </a:pPr>
            <a:r>
              <a:rPr lang="en-US" sz="1900" b="0" i="0" dirty="0">
                <a:effectLst/>
              </a:rPr>
              <a:t>Fake currency detection using image processing and CNN involves using </a:t>
            </a:r>
            <a:r>
              <a:rPr lang="en-US" sz="1900" dirty="0"/>
              <a:t>Machine learning </a:t>
            </a:r>
            <a:r>
              <a:rPr lang="en-US" sz="1900" b="0" i="0" dirty="0">
                <a:effectLst/>
              </a:rPr>
              <a:t>techniques to differentiate between real and counterfeit banknotes. The process includes acquiring an image of the banknote and applying various image processing methods to extract relevant features that differentiate genuine from fake banknotes. The extracted features are then used to train a CNN model, which can accurately classify new banknotes as genuine or fake.</a:t>
            </a:r>
            <a:r>
              <a:rPr lang="en-US" sz="1900" i="0" dirty="0">
                <a:effectLst/>
              </a:rPr>
              <a:t> A CNN is a kind of network architecture for deep learning algorithms and is specifically used for image recognition and tasks that involve the processing of pixel data. </a:t>
            </a:r>
            <a:endParaRPr lang="en-US" sz="1900" b="0" i="0" dirty="0">
              <a:effectLst/>
            </a:endParaRPr>
          </a:p>
          <a:p>
            <a:pPr algn="just">
              <a:lnSpc>
                <a:spcPct val="100000"/>
              </a:lnSpc>
              <a:spcAft>
                <a:spcPts val="800"/>
              </a:spcAft>
            </a:pPr>
            <a:r>
              <a:rPr lang="en-US" sz="1900" dirty="0">
                <a:solidFill>
                  <a:srgbClr val="374151"/>
                </a:solidFill>
              </a:rPr>
              <a:t>T</a:t>
            </a:r>
            <a:r>
              <a:rPr lang="en-US" sz="1900" b="0" i="0" dirty="0">
                <a:effectLst/>
              </a:rPr>
              <a:t>he model learns to identify patterns and features in the banknote images to make predictions based on these features. The accuracy of the model depends on the quality of input images, the effectiveness of image processing techniques, and the complexity of the CNN architecture. This technique can help prevent financial crimes and maintain the monetary system's integrity.</a:t>
            </a:r>
            <a:endParaRPr lang="en-IN" sz="1900" kern="100" dirty="0">
              <a:effectLst/>
              <a:ea typeface="Calibri" panose="020F0502020204030204" pitchFamily="34" charset="0"/>
              <a:cs typeface="Calibri" panose="020F0502020204030204" pitchFamily="34" charset="0"/>
            </a:endParaRPr>
          </a:p>
          <a:p>
            <a:pPr algn="just">
              <a:lnSpc>
                <a:spcPct val="100000"/>
              </a:lnSpc>
              <a:spcAft>
                <a:spcPts val="800"/>
              </a:spcAft>
            </a:pPr>
            <a:r>
              <a:rPr lang="en-US" sz="1900" dirty="0"/>
              <a:t>In the dataset we can collect the dataset of 100 and 50 notes of fake currency and Real currency notes.</a:t>
            </a:r>
          </a:p>
          <a:p>
            <a:pPr algn="just">
              <a:lnSpc>
                <a:spcPct val="100000"/>
              </a:lnSpc>
              <a:spcAft>
                <a:spcPts val="800"/>
              </a:spcAft>
            </a:pPr>
            <a:r>
              <a:rPr lang="en-IN" sz="1900" kern="100" dirty="0">
                <a:effectLst/>
                <a:ea typeface="Calibri" panose="020F0502020204030204" pitchFamily="34" charset="0"/>
                <a:cs typeface="Calibri" panose="020F0502020204030204" pitchFamily="34" charset="0"/>
              </a:rPr>
              <a:t>The accuracy which we have achieved is 85%.</a:t>
            </a:r>
            <a:endParaRPr lang="en-IN" sz="19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643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D594-4B6C-76F2-5072-55D442219D9D}"/>
              </a:ext>
            </a:extLst>
          </p:cNvPr>
          <p:cNvSpPr>
            <a:spLocks noGrp="1"/>
          </p:cNvSpPr>
          <p:nvPr>
            <p:ph type="title"/>
          </p:nvPr>
        </p:nvSpPr>
        <p:spPr/>
        <p:txBody>
          <a:bodyPr>
            <a:noAutofit/>
          </a:bodyPr>
          <a:lstStyle/>
          <a:p>
            <a:pPr algn="ctr"/>
            <a:br>
              <a:rPr lang="en-US" dirty="0"/>
            </a:br>
            <a:r>
              <a:rPr lang="en-US" b="1" dirty="0"/>
              <a:t> Existing System</a:t>
            </a:r>
            <a:br>
              <a:rPr lang="en-US" dirty="0"/>
            </a:br>
            <a:endParaRPr lang="en-IN" dirty="0"/>
          </a:p>
        </p:txBody>
      </p:sp>
      <p:sp>
        <p:nvSpPr>
          <p:cNvPr id="3" name="Content Placeholder 2">
            <a:extLst>
              <a:ext uri="{FF2B5EF4-FFF2-40B4-BE49-F238E27FC236}">
                <a16:creationId xmlns:a16="http://schemas.microsoft.com/office/drawing/2014/main" id="{359FCBA0-05E6-845E-F0C2-B4679FE845F6}"/>
              </a:ext>
            </a:extLst>
          </p:cNvPr>
          <p:cNvSpPr>
            <a:spLocks noGrp="1"/>
          </p:cNvSpPr>
          <p:nvPr>
            <p:ph idx="1"/>
          </p:nvPr>
        </p:nvSpPr>
        <p:spPr/>
        <p:txBody>
          <a:bodyPr>
            <a:normAutofit fontScale="77500" lnSpcReduction="20000"/>
          </a:bodyPr>
          <a:lstStyle/>
          <a:p>
            <a:pPr algn="just">
              <a:lnSpc>
                <a:spcPct val="100000"/>
              </a:lnSpc>
              <a:spcBef>
                <a:spcPts val="0"/>
              </a:spcBef>
              <a:buSzPts val="2800"/>
            </a:pPr>
            <a:r>
              <a:rPr lang="en-US" sz="2400" dirty="0"/>
              <a:t>In the existing system, different traditional strategies and methods are available for fake currency identification based on the colors, width, and serial numbers mentioned. </a:t>
            </a:r>
          </a:p>
          <a:p>
            <a:pPr algn="just">
              <a:lnSpc>
                <a:spcPct val="100000"/>
              </a:lnSpc>
              <a:spcBef>
                <a:spcPts val="0"/>
              </a:spcBef>
              <a:buSzPts val="2800"/>
            </a:pPr>
            <a:endParaRPr lang="en-US" sz="2400" dirty="0"/>
          </a:p>
          <a:p>
            <a:pPr algn="just">
              <a:lnSpc>
                <a:spcPct val="100000"/>
              </a:lnSpc>
              <a:spcBef>
                <a:spcPts val="0"/>
              </a:spcBef>
              <a:buSzPts val="2800"/>
            </a:pPr>
            <a:r>
              <a:rPr lang="en-US" sz="2400" dirty="0"/>
              <a:t>Processing these attributes by using digital technologies will give high false positive results leading to lower accuracy of the technology. </a:t>
            </a:r>
          </a:p>
          <a:p>
            <a:pPr algn="just">
              <a:lnSpc>
                <a:spcPct val="100000"/>
              </a:lnSpc>
              <a:spcBef>
                <a:spcPts val="0"/>
              </a:spcBef>
              <a:buSzPts val="2800"/>
            </a:pPr>
            <a:endParaRPr lang="en-US" sz="2400" dirty="0"/>
          </a:p>
          <a:p>
            <a:pPr algn="just">
              <a:lnSpc>
                <a:spcPct val="100000"/>
              </a:lnSpc>
              <a:spcBef>
                <a:spcPts val="0"/>
              </a:spcBef>
              <a:buSzPts val="2800"/>
            </a:pPr>
            <a:r>
              <a:rPr lang="en-US" sz="2400" dirty="0"/>
              <a:t>In this system First, to classify the nationality to use certain predefined rules. Areas of significance, and then derive the denomination value. </a:t>
            </a:r>
          </a:p>
          <a:p>
            <a:pPr algn="just">
              <a:lnSpc>
                <a:spcPct val="100000"/>
              </a:lnSpc>
              <a:spcBef>
                <a:spcPts val="0"/>
              </a:spcBef>
              <a:buSzPts val="2800"/>
            </a:pPr>
            <a:endParaRPr lang="en-US" sz="2400" dirty="0"/>
          </a:p>
          <a:p>
            <a:pPr algn="just">
              <a:lnSpc>
                <a:spcPct val="100000"/>
              </a:lnSpc>
              <a:spcBef>
                <a:spcPts val="0"/>
              </a:spcBef>
              <a:buSzPts val="2800"/>
            </a:pPr>
            <a:r>
              <a:rPr lang="en-US" sz="2400" dirty="0"/>
              <a:t>Using features such as scale, color, or script on a note, based on how distinctive the notes are in the same region.</a:t>
            </a:r>
          </a:p>
          <a:p>
            <a:pPr algn="just">
              <a:lnSpc>
                <a:spcPct val="100000"/>
              </a:lnSpc>
              <a:spcBef>
                <a:spcPts val="0"/>
              </a:spcBef>
              <a:buSzPts val="2800"/>
            </a:pPr>
            <a:endParaRPr lang="en-US" sz="2400" b="1" dirty="0"/>
          </a:p>
          <a:p>
            <a:pPr marL="0" indent="0" algn="just">
              <a:lnSpc>
                <a:spcPct val="100000"/>
              </a:lnSpc>
              <a:spcBef>
                <a:spcPts val="0"/>
              </a:spcBef>
              <a:buSzPts val="2800"/>
              <a:buNone/>
            </a:pPr>
            <a:r>
              <a:rPr lang="en-US" sz="2400" b="1" dirty="0"/>
              <a:t>Disadvantage</a:t>
            </a:r>
          </a:p>
          <a:p>
            <a:pPr algn="just">
              <a:lnSpc>
                <a:spcPct val="100000"/>
              </a:lnSpc>
              <a:spcBef>
                <a:spcPts val="0"/>
              </a:spcBef>
              <a:buSzPts val="2800"/>
            </a:pPr>
            <a:r>
              <a:rPr lang="en-US" sz="2100" b="0" i="0" dirty="0">
                <a:effectLst/>
              </a:rPr>
              <a:t>The main disadvantage of existing solutions for fake currency detection based on attributes </a:t>
            </a:r>
            <a:r>
              <a:rPr lang="en-US" sz="2100" b="1" i="0" dirty="0">
                <a:effectLst/>
              </a:rPr>
              <a:t>like colors, width, and serial numbers is their high false positive rates</a:t>
            </a:r>
            <a:r>
              <a:rPr lang="en-US" sz="2100" b="0" i="0" dirty="0">
                <a:effectLst/>
              </a:rPr>
              <a:t>, which can reduce the accuracy of the technology. </a:t>
            </a:r>
          </a:p>
          <a:p>
            <a:pPr algn="just">
              <a:lnSpc>
                <a:spcPct val="100000"/>
              </a:lnSpc>
              <a:spcBef>
                <a:spcPts val="0"/>
              </a:spcBef>
              <a:buSzPts val="2800"/>
            </a:pPr>
            <a:r>
              <a:rPr lang="en-US" sz="2100" b="0" i="0" dirty="0">
                <a:effectLst/>
              </a:rPr>
              <a:t>The reliance on </a:t>
            </a:r>
            <a:r>
              <a:rPr lang="en-US" sz="2100" b="1" i="0" dirty="0">
                <a:effectLst/>
              </a:rPr>
              <a:t>predefined rules and handcrafted features </a:t>
            </a:r>
            <a:r>
              <a:rPr lang="en-US" sz="2100" b="0" i="0" dirty="0">
                <a:effectLst/>
              </a:rPr>
              <a:t>can also </a:t>
            </a:r>
            <a:r>
              <a:rPr lang="en-US" sz="2100" b="1" i="0" dirty="0">
                <a:effectLst/>
              </a:rPr>
              <a:t>limit their ability to detect subtle differences between genuine and counterfeit banknotes</a:t>
            </a:r>
            <a:r>
              <a:rPr lang="en-US" sz="2100" b="0" i="0" dirty="0">
                <a:effectLst/>
              </a:rPr>
              <a:t>, and they may not be effective in detecting sophisticated counterfeit banknotes that closely resemble genuine banknotes.</a:t>
            </a:r>
            <a:endParaRPr lang="en-US" sz="2100" dirty="0"/>
          </a:p>
        </p:txBody>
      </p:sp>
    </p:spTree>
    <p:extLst>
      <p:ext uri="{BB962C8B-B14F-4D97-AF65-F5344CB8AC3E}">
        <p14:creationId xmlns:p14="http://schemas.microsoft.com/office/powerpoint/2010/main" val="238468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4EA7-D6BD-76B3-08C7-A62B59A7B4C3}"/>
              </a:ext>
            </a:extLst>
          </p:cNvPr>
          <p:cNvSpPr>
            <a:spLocks noGrp="1"/>
          </p:cNvSpPr>
          <p:nvPr>
            <p:ph type="title"/>
          </p:nvPr>
        </p:nvSpPr>
        <p:spPr/>
        <p:txBody>
          <a:bodyPr>
            <a:noAutofit/>
          </a:bodyPr>
          <a:lstStyle/>
          <a:p>
            <a:pPr algn="ctr"/>
            <a:br>
              <a:rPr lang="en-US" b="1" dirty="0"/>
            </a:br>
            <a:br>
              <a:rPr lang="en-US" b="1" dirty="0"/>
            </a:br>
            <a:r>
              <a:rPr lang="en-US" b="1" dirty="0"/>
              <a:t>Proposed System</a:t>
            </a:r>
            <a:br>
              <a:rPr lang="en-US" b="1" dirty="0"/>
            </a:br>
            <a:br>
              <a:rPr lang="en-US" b="1" dirty="0"/>
            </a:br>
            <a:endParaRPr lang="en-IN" b="1" dirty="0"/>
          </a:p>
        </p:txBody>
      </p:sp>
      <p:sp>
        <p:nvSpPr>
          <p:cNvPr id="3" name="Content Placeholder 2">
            <a:extLst>
              <a:ext uri="{FF2B5EF4-FFF2-40B4-BE49-F238E27FC236}">
                <a16:creationId xmlns:a16="http://schemas.microsoft.com/office/drawing/2014/main" id="{C19F11F4-1A14-AB31-D6C2-CC33D653A560}"/>
              </a:ext>
            </a:extLst>
          </p:cNvPr>
          <p:cNvSpPr>
            <a:spLocks noGrp="1"/>
          </p:cNvSpPr>
          <p:nvPr>
            <p:ph idx="1"/>
          </p:nvPr>
        </p:nvSpPr>
        <p:spPr/>
        <p:txBody>
          <a:bodyPr>
            <a:noAutofit/>
          </a:bodyPr>
          <a:lstStyle/>
          <a:p>
            <a:pPr algn="just">
              <a:lnSpc>
                <a:spcPct val="100000"/>
              </a:lnSpc>
            </a:pPr>
            <a:r>
              <a:rPr lang="en-US" sz="2200" dirty="0"/>
              <a:t>Our proposed solution/system is to use </a:t>
            </a:r>
            <a:r>
              <a:rPr lang="en-US" sz="2200" b="1" dirty="0"/>
              <a:t>Convolutional Neural Network</a:t>
            </a:r>
            <a:r>
              <a:rPr lang="en-US" sz="2200" dirty="0"/>
              <a:t> (</a:t>
            </a:r>
            <a:r>
              <a:rPr lang="en-US" sz="2200" b="1" dirty="0"/>
              <a:t>CNN</a:t>
            </a:r>
            <a:r>
              <a:rPr lang="en-US" sz="2200" dirty="0"/>
              <a:t>).</a:t>
            </a:r>
          </a:p>
          <a:p>
            <a:pPr algn="just">
              <a:lnSpc>
                <a:spcPct val="100000"/>
              </a:lnSpc>
            </a:pPr>
            <a:r>
              <a:rPr lang="en-US" sz="2200" i="0" dirty="0">
                <a:effectLst/>
              </a:rPr>
              <a:t>A CNN is a kind of network architecture for deep learning algorithms and is specifically used for image recognition and tasks that involve the processing of pixel data. </a:t>
            </a:r>
          </a:p>
          <a:p>
            <a:pPr algn="just">
              <a:lnSpc>
                <a:spcPct val="100000"/>
              </a:lnSpc>
            </a:pPr>
            <a:r>
              <a:rPr lang="en-US" sz="2200" i="0" dirty="0">
                <a:effectLst/>
              </a:rPr>
              <a:t>Convolutional Neural Networks </a:t>
            </a:r>
            <a:r>
              <a:rPr lang="en-US" sz="2200" b="0" i="0" dirty="0">
                <a:effectLst/>
              </a:rPr>
              <a:t>(CNNs) are a popular choice for image processing tasks like fake currency detection for several reasons:</a:t>
            </a:r>
          </a:p>
          <a:p>
            <a:pPr marL="514350" indent="-514350" algn="just">
              <a:lnSpc>
                <a:spcPct val="100000"/>
              </a:lnSpc>
              <a:buFont typeface="+mj-lt"/>
              <a:buAutoNum type="arabicPeriod"/>
            </a:pPr>
            <a:r>
              <a:rPr lang="en-US" sz="2200" b="1" i="0" dirty="0">
                <a:effectLst/>
              </a:rPr>
              <a:t>Local feature extraction</a:t>
            </a:r>
          </a:p>
          <a:p>
            <a:pPr marL="914400" lvl="1" indent="-457200" algn="just">
              <a:lnSpc>
                <a:spcPct val="100000"/>
              </a:lnSpc>
              <a:buFont typeface="+mj-lt"/>
              <a:buAutoNum type="alphaUcPeriod"/>
            </a:pPr>
            <a:r>
              <a:rPr lang="en-US" sz="2200" b="0" i="0" dirty="0">
                <a:effectLst/>
              </a:rPr>
              <a:t>CNNs is a model which is designed to perform local feature extraction by applying a set of filters or convolutional kernels on the input image. </a:t>
            </a:r>
          </a:p>
          <a:p>
            <a:pPr marL="914400" lvl="1" indent="-457200" algn="just">
              <a:lnSpc>
                <a:spcPct val="100000"/>
              </a:lnSpc>
              <a:buFont typeface="+mj-lt"/>
              <a:buAutoNum type="alphaUcPeriod"/>
            </a:pPr>
            <a:r>
              <a:rPr lang="en-US" sz="2200" b="0" i="0" dirty="0">
                <a:effectLst/>
              </a:rPr>
              <a:t>This helps in capturing the spatial relationships between different pixels in an image and identifying local patterns or features that are important for detecting fake currency.</a:t>
            </a:r>
          </a:p>
        </p:txBody>
      </p:sp>
    </p:spTree>
    <p:extLst>
      <p:ext uri="{BB962C8B-B14F-4D97-AF65-F5344CB8AC3E}">
        <p14:creationId xmlns:p14="http://schemas.microsoft.com/office/powerpoint/2010/main" val="175229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02BA2-520D-9F91-3669-758C446E9C62}"/>
              </a:ext>
            </a:extLst>
          </p:cNvPr>
          <p:cNvSpPr>
            <a:spLocks noGrp="1"/>
          </p:cNvSpPr>
          <p:nvPr>
            <p:ph idx="1"/>
          </p:nvPr>
        </p:nvSpPr>
        <p:spPr>
          <a:xfrm>
            <a:off x="838200" y="573601"/>
            <a:ext cx="10515600" cy="5710798"/>
          </a:xfrm>
        </p:spPr>
        <p:txBody>
          <a:bodyPr>
            <a:noAutofit/>
          </a:bodyPr>
          <a:lstStyle/>
          <a:p>
            <a:pPr marL="457200" indent="-457200" algn="just">
              <a:lnSpc>
                <a:spcPct val="100000"/>
              </a:lnSpc>
              <a:buFont typeface="+mj-lt"/>
              <a:buAutoNum type="arabicPeriod" startAt="2"/>
            </a:pPr>
            <a:r>
              <a:rPr lang="en-US" sz="2200" b="1" i="0" dirty="0">
                <a:effectLst/>
              </a:rPr>
              <a:t>Robust to image variations</a:t>
            </a:r>
          </a:p>
          <a:p>
            <a:pPr marL="800100" lvl="1" indent="-342900" algn="just">
              <a:lnSpc>
                <a:spcPct val="100000"/>
              </a:lnSpc>
              <a:buFont typeface="+mj-lt"/>
              <a:buAutoNum type="alphaUcPeriod"/>
            </a:pPr>
            <a:r>
              <a:rPr lang="en-US" sz="2200" i="0" dirty="0">
                <a:effectLst/>
              </a:rPr>
              <a:t>CNNs are robust to variations in the input image, such as changes in lighting conditions, orientation, and scale.</a:t>
            </a:r>
          </a:p>
          <a:p>
            <a:pPr marL="800100" lvl="1" indent="-342900" algn="just">
              <a:lnSpc>
                <a:spcPct val="100000"/>
              </a:lnSpc>
              <a:buFont typeface="+mj-lt"/>
              <a:buAutoNum type="alphaUcPeriod"/>
            </a:pPr>
            <a:r>
              <a:rPr lang="en-US" sz="2200" i="0" dirty="0">
                <a:effectLst/>
              </a:rPr>
              <a:t>This is important for fake currency detection as counterfeiters often try to mimic the appearance of genuine currency, and the CNN can still identify fake notes despite such variations.</a:t>
            </a:r>
          </a:p>
          <a:p>
            <a:pPr marL="457200" indent="-457200" algn="just">
              <a:lnSpc>
                <a:spcPct val="100000"/>
              </a:lnSpc>
              <a:buFont typeface="+mj-lt"/>
              <a:buAutoNum type="arabicPeriod" startAt="3"/>
            </a:pPr>
            <a:r>
              <a:rPr lang="en-US" sz="2200" b="1" i="0" dirty="0">
                <a:effectLst/>
              </a:rPr>
              <a:t>High accuracy</a:t>
            </a:r>
          </a:p>
          <a:p>
            <a:pPr marL="800100" lvl="1" indent="-342900" algn="just">
              <a:lnSpc>
                <a:spcPct val="100000"/>
              </a:lnSpc>
              <a:buFont typeface="+mj-lt"/>
              <a:buAutoNum type="alphaUcPeriod"/>
            </a:pPr>
            <a:r>
              <a:rPr lang="en-US" sz="2200" i="0" dirty="0">
                <a:effectLst/>
              </a:rPr>
              <a:t>CNNs have been shown to achieve high accuracy in various image classification tasks, including fake currency detection.</a:t>
            </a:r>
          </a:p>
          <a:p>
            <a:pPr marL="800100" lvl="1" indent="-342900" algn="just">
              <a:lnSpc>
                <a:spcPct val="100000"/>
              </a:lnSpc>
              <a:buFont typeface="+mj-lt"/>
              <a:buAutoNum type="alphaUcPeriod"/>
            </a:pPr>
            <a:r>
              <a:rPr lang="en-US" sz="2200" i="0" dirty="0">
                <a:effectLst/>
              </a:rPr>
              <a:t>They can learn to differentiate between genuine and fake notes based on subtle differences in texture, color, and other features.</a:t>
            </a:r>
          </a:p>
          <a:p>
            <a:pPr algn="just">
              <a:lnSpc>
                <a:spcPct val="100000"/>
              </a:lnSpc>
            </a:pPr>
            <a:r>
              <a:rPr lang="en-US" sz="2200" dirty="0"/>
              <a:t>Convolutional Neural Network is trained considering three train test ratio </a:t>
            </a:r>
            <a:r>
              <a:rPr lang="en-US" sz="2200" b="1" dirty="0"/>
              <a:t>80:20, 70:30 </a:t>
            </a:r>
            <a:r>
              <a:rPr lang="en-US" sz="2200" dirty="0"/>
              <a:t>and </a:t>
            </a:r>
            <a:r>
              <a:rPr lang="en-US" sz="2200" b="1" dirty="0"/>
              <a:t>60:40</a:t>
            </a:r>
            <a:r>
              <a:rPr lang="en-US" sz="2200" dirty="0"/>
              <a:t> and measured their performance on the basis various quantitative analysis parameter like Precision, Accuracy, Recall, MCC, F1-Score and others. </a:t>
            </a:r>
          </a:p>
        </p:txBody>
      </p:sp>
    </p:spTree>
    <p:extLst>
      <p:ext uri="{BB962C8B-B14F-4D97-AF65-F5344CB8AC3E}">
        <p14:creationId xmlns:p14="http://schemas.microsoft.com/office/powerpoint/2010/main" val="62733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22B1-DFD2-65A6-8871-1386111CD280}"/>
              </a:ext>
            </a:extLst>
          </p:cNvPr>
          <p:cNvSpPr>
            <a:spLocks noGrp="1"/>
          </p:cNvSpPr>
          <p:nvPr>
            <p:ph type="title"/>
          </p:nvPr>
        </p:nvSpPr>
        <p:spPr/>
        <p:txBody>
          <a:bodyPr>
            <a:noAutofit/>
          </a:bodyPr>
          <a:lstStyle/>
          <a:p>
            <a:pPr algn="ctr"/>
            <a:br>
              <a:rPr lang="en-US" b="1" dirty="0"/>
            </a:br>
            <a:r>
              <a:rPr lang="en-US" b="1" dirty="0"/>
              <a:t>Literature Survey</a:t>
            </a:r>
            <a:br>
              <a:rPr lang="en-US" b="1" dirty="0"/>
            </a:br>
            <a:endParaRPr lang="en-IN" b="1" dirty="0"/>
          </a:p>
        </p:txBody>
      </p:sp>
      <p:sp>
        <p:nvSpPr>
          <p:cNvPr id="3" name="Content Placeholder 2">
            <a:extLst>
              <a:ext uri="{FF2B5EF4-FFF2-40B4-BE49-F238E27FC236}">
                <a16:creationId xmlns:a16="http://schemas.microsoft.com/office/drawing/2014/main" id="{B39ECD20-C15F-2142-5FD5-598FA6064423}"/>
              </a:ext>
            </a:extLst>
          </p:cNvPr>
          <p:cNvSpPr>
            <a:spLocks noGrp="1"/>
          </p:cNvSpPr>
          <p:nvPr>
            <p:ph idx="1"/>
          </p:nvPr>
        </p:nvSpPr>
        <p:spPr/>
        <p:txBody>
          <a:bodyPr>
            <a:normAutofit/>
          </a:bodyPr>
          <a:lstStyle/>
          <a:p>
            <a:pPr marL="457200" lvl="0" indent="-342900" algn="just" rtl="0">
              <a:lnSpc>
                <a:spcPct val="100000"/>
              </a:lnSpc>
              <a:spcBef>
                <a:spcPts val="1000"/>
              </a:spcBef>
              <a:spcAft>
                <a:spcPts val="0"/>
              </a:spcAft>
              <a:buClr>
                <a:schemeClr val="dk1"/>
              </a:buClr>
              <a:buSzPts val="1800"/>
              <a:buChar char="•"/>
            </a:pPr>
            <a:r>
              <a:rPr lang="en-US" sz="2200" dirty="0"/>
              <a:t>In [1], In the past studies the data collected for the fake note detection was with professional cameras but in those data, accuracy seen was to be fair and good due to simple machine learning algorithms. Convolutional Neural Network algorithms were used traditionally for the detection of fake notes. Systems were getting slower when the data size became large. After that system came across to classify the precision and recognition rate with some enhancement in Machine learning algorithms and deep learning concepts</a:t>
            </a:r>
          </a:p>
          <a:p>
            <a:pPr marL="457200" lvl="0" indent="-342900" algn="just" rtl="0">
              <a:lnSpc>
                <a:spcPct val="100000"/>
              </a:lnSpc>
              <a:spcBef>
                <a:spcPts val="1000"/>
              </a:spcBef>
              <a:spcAft>
                <a:spcPts val="0"/>
              </a:spcAft>
              <a:buClr>
                <a:schemeClr val="dk1"/>
              </a:buClr>
              <a:buSzPts val="1800"/>
              <a:buChar char="•"/>
            </a:pPr>
            <a:r>
              <a:rPr lang="en-US" sz="2200" dirty="0"/>
              <a:t>In [2], Due to high and large data sets, data sets were getting distorted, and the precision was not effective a lot though it was 98%. All of these detections were carried out earlier only with open cv and python but time and again with modern deep learning techniques data were collected with the count of 100 images per denomination and then measured.</a:t>
            </a:r>
          </a:p>
          <a:p>
            <a:pPr algn="just">
              <a:lnSpc>
                <a:spcPct val="100000"/>
              </a:lnSpc>
            </a:pPr>
            <a:endParaRPr lang="en-IN" dirty="0"/>
          </a:p>
        </p:txBody>
      </p:sp>
    </p:spTree>
    <p:extLst>
      <p:ext uri="{BB962C8B-B14F-4D97-AF65-F5344CB8AC3E}">
        <p14:creationId xmlns:p14="http://schemas.microsoft.com/office/powerpoint/2010/main" val="294727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2"/>
          <p:cNvSpPr txBox="1">
            <a:spLocks noGrp="1"/>
          </p:cNvSpPr>
          <p:nvPr>
            <p:ph type="body" idx="1"/>
          </p:nvPr>
        </p:nvSpPr>
        <p:spPr>
          <a:xfrm>
            <a:off x="838200" y="866553"/>
            <a:ext cx="10515600" cy="4970721"/>
          </a:xfrm>
          <a:prstGeom prst="rect">
            <a:avLst/>
          </a:prstGeom>
          <a:noFill/>
          <a:ln>
            <a:noFill/>
          </a:ln>
        </p:spPr>
        <p:txBody>
          <a:bodyPr spcFirstLastPara="1" wrap="square" lIns="91425" tIns="45700" rIns="91425" bIns="45700" anchor="t" anchorCtr="0">
            <a:normAutofit/>
          </a:bodyPr>
          <a:lstStyle/>
          <a:p>
            <a:pPr marL="457200" lvl="0" indent="-342900" algn="just" rtl="0">
              <a:lnSpc>
                <a:spcPct val="100000"/>
              </a:lnSpc>
              <a:spcBef>
                <a:spcPts val="1000"/>
              </a:spcBef>
              <a:spcAft>
                <a:spcPts val="0"/>
              </a:spcAft>
              <a:buClr>
                <a:schemeClr val="dk1"/>
              </a:buClr>
              <a:buSzPts val="1800"/>
              <a:buChar char="•"/>
            </a:pPr>
            <a:r>
              <a:rPr lang="en-US" sz="2200" dirty="0"/>
              <a:t>In [3], In 2021 the fake note is being detected with the algorithms of efficient Machine learning, Deep convolutional neural network, and followed by image processing. It has shown the efficiency to be maximum in today's days.</a:t>
            </a:r>
            <a:endParaRPr sz="2200" dirty="0"/>
          </a:p>
          <a:p>
            <a:pPr marL="457200" lvl="0" indent="-342900" algn="just" rtl="0">
              <a:lnSpc>
                <a:spcPct val="100000"/>
              </a:lnSpc>
              <a:spcBef>
                <a:spcPts val="1000"/>
              </a:spcBef>
              <a:spcAft>
                <a:spcPts val="0"/>
              </a:spcAft>
              <a:buClr>
                <a:schemeClr val="dk1"/>
              </a:buClr>
              <a:buSzPts val="1800"/>
              <a:buChar char="•"/>
            </a:pPr>
            <a:r>
              <a:rPr lang="en-US" sz="2200" dirty="0"/>
              <a:t>In [4], Accuracy of training and testing sets were measured. This brings the chain type efficiency that elongates to a larger value in comparison to other techniques. Concept of the transfer learning was used in the system. The noise was also captured, and this was another problem due to which much more advancement was required. After that, a Convolutional neural network came into the measurement for the error elimination. Loss trends were generally analyzed concerning training loss (TL) and validation loss (VL). Accuracy trends were generally analyzed by training accuracy (TA).</a:t>
            </a:r>
            <a:endParaRPr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DD9D-6B50-0894-A899-31B8CA42FD64}"/>
              </a:ext>
            </a:extLst>
          </p:cNvPr>
          <p:cNvSpPr>
            <a:spLocks noGrp="1"/>
          </p:cNvSpPr>
          <p:nvPr>
            <p:ph type="title"/>
          </p:nvPr>
        </p:nvSpPr>
        <p:spPr/>
        <p:txBody>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id="{9F48EDA9-0441-3200-0D94-4716FCDCE15B}"/>
              </a:ext>
            </a:extLst>
          </p:cNvPr>
          <p:cNvSpPr>
            <a:spLocks noGrp="1"/>
          </p:cNvSpPr>
          <p:nvPr>
            <p:ph idx="1"/>
          </p:nvPr>
        </p:nvSpPr>
        <p:spPr/>
        <p:txBody>
          <a:bodyPr>
            <a:normAutofit lnSpcReduction="10000"/>
          </a:bodyPr>
          <a:lstStyle/>
          <a:p>
            <a:pPr algn="just">
              <a:lnSpc>
                <a:spcPct val="100000"/>
              </a:lnSpc>
            </a:pPr>
            <a:r>
              <a:rPr lang="en-IN" sz="2000" kern="100" dirty="0">
                <a:effectLst/>
                <a:latin typeface="Calibri" panose="020F0502020204030204" pitchFamily="34" charset="0"/>
                <a:ea typeface="Calibri" panose="020F0502020204030204" pitchFamily="34" charset="0"/>
                <a:cs typeface="Calibri" panose="020F0502020204030204" pitchFamily="34" charset="0"/>
              </a:rPr>
              <a:t>A fake currency detection using machine learning algorithms and image processing techniques. The objective of this study is to develop an efficient and accurate method to detect counterfeit banknotes using Convolutional Neural Network (CNN) and image processing. The proposed system was trained and tested on a dataset of 400 banknote images captured using mobile phones, with a resolution of 512*720 pixels.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r>
              <a:rPr lang="en-IN" sz="2000" kern="100" dirty="0">
                <a:effectLst/>
                <a:latin typeface="Calibri" panose="020F0502020204030204" pitchFamily="34" charset="0"/>
                <a:ea typeface="Calibri" panose="020F0502020204030204" pitchFamily="34" charset="0"/>
                <a:cs typeface="Calibri" panose="020F0502020204030204" pitchFamily="34" charset="0"/>
              </a:rPr>
              <a:t>Fake currency is a significant problem worldwide, and it is essential to detect counterfeit banknotes as early as possible to prevent financial losses. With the advancements in machine learning and computer vision, automated detection of counterfeit currency has become feasible. In this paper, we explore the use of deep learning techniques to classify banknotes as genuine or fake.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r>
              <a:rPr lang="en-IN" sz="2000" kern="100" dirty="0">
                <a:effectLst/>
                <a:latin typeface="Calibri" panose="020F0502020204030204" pitchFamily="34" charset="0"/>
                <a:ea typeface="Calibri" panose="020F0502020204030204" pitchFamily="34" charset="0"/>
                <a:cs typeface="Calibri" panose="020F0502020204030204" pitchFamily="34" charset="0"/>
              </a:rPr>
              <a:t>The proposed system utilizes a </a:t>
            </a:r>
            <a:r>
              <a:rPr lang="en-IN" sz="2000" b="1" kern="100" dirty="0">
                <a:effectLst/>
                <a:latin typeface="Calibri" panose="020F0502020204030204" pitchFamily="34" charset="0"/>
                <a:ea typeface="Calibri" panose="020F0502020204030204" pitchFamily="34" charset="0"/>
                <a:cs typeface="Calibri" panose="020F0502020204030204" pitchFamily="34" charset="0"/>
              </a:rPr>
              <a:t>Convolutional Neural Network</a:t>
            </a:r>
            <a:r>
              <a:rPr lang="en-IN" sz="2000" kern="100" dirty="0">
                <a:effectLst/>
                <a:latin typeface="Calibri" panose="020F0502020204030204" pitchFamily="34" charset="0"/>
                <a:ea typeface="Calibri" panose="020F0502020204030204" pitchFamily="34" charset="0"/>
                <a:cs typeface="Calibri" panose="020F0502020204030204" pitchFamily="34" charset="0"/>
              </a:rPr>
              <a:t>, which is a deep learning algorithm commonly used in image classification tasks. In addition, we employed various image processing techniques such as image pre-processing, feature extraction, and dimensionality reduction to enhance the performance of the system.</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endParaRPr lang="en-IN" sz="2000" dirty="0"/>
          </a:p>
        </p:txBody>
      </p:sp>
    </p:spTree>
    <p:extLst>
      <p:ext uri="{BB962C8B-B14F-4D97-AF65-F5344CB8AC3E}">
        <p14:creationId xmlns:p14="http://schemas.microsoft.com/office/powerpoint/2010/main" val="64475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2749</Words>
  <Application>Microsoft Office PowerPoint</Application>
  <PresentationFormat>Widescreen</PresentationFormat>
  <Paragraphs>176</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Söhne</vt:lpstr>
      <vt:lpstr>Times</vt:lpstr>
      <vt:lpstr>Times New Roman</vt:lpstr>
      <vt:lpstr>Office Theme</vt:lpstr>
      <vt:lpstr>Fake Currency Detection (An Application to detect counterfeit currency)</vt:lpstr>
      <vt:lpstr>Base Paper Details</vt:lpstr>
      <vt:lpstr> Abstract</vt:lpstr>
      <vt:lpstr>  Existing System </vt:lpstr>
      <vt:lpstr>  Proposed System  </vt:lpstr>
      <vt:lpstr>PowerPoint Presentation</vt:lpstr>
      <vt:lpstr> Literature Survey </vt:lpstr>
      <vt:lpstr>PowerPoint Presentation</vt:lpstr>
      <vt:lpstr>Introduction</vt:lpstr>
      <vt:lpstr>PowerPoint Presentation</vt:lpstr>
      <vt:lpstr> Hardware Requirements</vt:lpstr>
      <vt:lpstr> Software Requirements</vt:lpstr>
      <vt:lpstr>System Architecture Design</vt:lpstr>
      <vt:lpstr>PowerPoint Presentation</vt:lpstr>
      <vt:lpstr>     Modules</vt:lpstr>
      <vt:lpstr>PowerPoint Presentation</vt:lpstr>
      <vt:lpstr>PowerPoint Presentation</vt:lpstr>
      <vt:lpstr> Use Case Diagram </vt:lpstr>
      <vt:lpstr>PowerPoint Presentation</vt:lpstr>
      <vt:lpstr> Code &amp; Screenshot</vt:lpstr>
      <vt:lpstr>PowerPoint Presentation</vt:lpstr>
      <vt:lpstr>PowerPoint Presentation</vt:lpstr>
      <vt:lpstr>PowerPoint Presentation</vt:lpstr>
      <vt:lpstr> Result and Analysis</vt:lpstr>
      <vt:lpstr> Conclusion </vt:lpstr>
      <vt:lpstr>Future Enhancement</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Currency Detection (An Application to detect counterfeit currency)</dc:title>
  <dc:creator>VARUNKUMAR</dc:creator>
  <cp:lastModifiedBy>VARUNKUMAR</cp:lastModifiedBy>
  <cp:revision>61</cp:revision>
  <dcterms:created xsi:type="dcterms:W3CDTF">2023-04-06T13:43:42Z</dcterms:created>
  <dcterms:modified xsi:type="dcterms:W3CDTF">2023-04-25T15:00:41Z</dcterms:modified>
</cp:coreProperties>
</file>